
<file path=[Content_Types].xml><?xml version="1.0" encoding="utf-8"?>
<Types xmlns="http://schemas.openxmlformats.org/package/2006/content-types">
  <Default ContentType="image/jpeg" Extension="jpg"/>
  <Default ContentType="application/vnd.openxmlformats-officedocument.vmlDrawing" Extension="vml"/>
  <Default ContentType="application/vnd.openxmlformats-officedocument.oleObject" Extension="bin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oleObject" PartName="/ppt/embeddings/oleObject37.bin"/>
  <Override ContentType="application/vnd.openxmlformats-officedocument.oleObject" PartName="/ppt/embeddings/oleObject9.bin"/>
  <Override ContentType="application/vnd.openxmlformats-officedocument.oleObject" PartName="/ppt/embeddings/oleObject32.bin"/>
  <Override ContentType="application/vnd.openxmlformats-officedocument.oleObject" PartName="/ppt/embeddings/oleObject45.bin"/>
  <Override ContentType="application/vnd.openxmlformats-officedocument.oleObject" PartName="/ppt/embeddings/oleObject15.bin"/>
  <Override ContentType="application/vnd.openxmlformats-officedocument.oleObject" PartName="/ppt/embeddings/oleObject29.bin"/>
  <Override ContentType="application/vnd.openxmlformats-officedocument.oleObject" PartName="/ppt/embeddings/oleObject40.bin"/>
  <Override ContentType="application/vnd.openxmlformats-officedocument.oleObject" PartName="/ppt/embeddings/oleObject4.bin"/>
  <Override ContentType="application/vnd.openxmlformats-officedocument.oleObject" PartName="/ppt/embeddings/oleObject28.bin"/>
  <Override ContentType="application/vnd.openxmlformats-officedocument.oleObject" PartName="/ppt/embeddings/oleObject41.bin"/>
  <Override ContentType="application/vnd.openxmlformats-officedocument.oleObject" PartName="/ppt/embeddings/oleObject11.bin"/>
  <Override ContentType="application/vnd.openxmlformats-officedocument.oleObject" PartName="/ppt/embeddings/oleObject8.bin"/>
  <Override ContentType="application/vnd.openxmlformats-officedocument.oleObject" PartName="/ppt/embeddings/oleObject33.bin"/>
  <Override ContentType="application/vnd.openxmlformats-officedocument.oleObject" PartName="/ppt/embeddings/oleObject24.bin"/>
  <Override ContentType="application/vnd.openxmlformats-officedocument.oleObject" PartName="/ppt/embeddings/oleObject25.bin"/>
  <Override ContentType="application/vnd.openxmlformats-officedocument.oleObject" PartName="/ppt/embeddings/oleObject20.bin"/>
  <Override ContentType="application/vnd.openxmlformats-officedocument.oleObject" PartName="/ppt/embeddings/oleObject12.bin"/>
  <Override ContentType="application/vnd.openxmlformats-officedocument.oleObject" PartName="/ppt/embeddings/oleObject3.bin"/>
  <Override ContentType="application/vnd.openxmlformats-officedocument.oleObject" PartName="/ppt/embeddings/oleObject17.bin"/>
  <Override ContentType="application/vnd.openxmlformats-officedocument.oleObject" PartName="/ppt/embeddings/oleObject42.bin"/>
  <Override ContentType="application/vnd.openxmlformats-officedocument.oleObject" PartName="/ppt/embeddings/oleObject7.bin"/>
  <Override ContentType="application/vnd.openxmlformats-officedocument.oleObject" PartName="/ppt/embeddings/oleObject16.bin"/>
  <Override ContentType="application/vnd.openxmlformats-officedocument.oleObject" PartName="/ppt/embeddings/oleObject2.bin"/>
  <Override ContentType="application/vnd.openxmlformats-officedocument.oleObject" PartName="/ppt/embeddings/oleObject34.bin"/>
  <Override ContentType="application/vnd.openxmlformats-officedocument.oleObject" PartName="/ppt/embeddings/oleObject21.bin"/>
  <Override ContentType="application/vnd.openxmlformats-officedocument.oleObject" PartName="/ppt/embeddings/oleObject38.bin"/>
  <Override ContentType="application/vnd.openxmlformats-officedocument.oleObject" PartName="/ppt/embeddings/oleObject13.bin"/>
  <Override ContentType="application/vnd.openxmlformats-officedocument.oleObject" PartName="/ppt/embeddings/oleObject26.bin"/>
  <Override ContentType="application/vnd.openxmlformats-officedocument.oleObject" PartName="/ppt/embeddings/oleObject6.bin"/>
  <Override ContentType="application/vnd.openxmlformats-officedocument.oleObject" PartName="/ppt/embeddings/oleObject30.bin"/>
  <Override ContentType="application/vnd.openxmlformats-officedocument.oleObject" PartName="/ppt/embeddings/oleObject18.bin"/>
  <Override ContentType="application/vnd.openxmlformats-officedocument.oleObject" PartName="/ppt/embeddings/oleObject43.bin"/>
  <Override ContentType="application/vnd.openxmlformats-officedocument.oleObject" PartName="/ppt/embeddings/oleObject1.bin"/>
  <Override ContentType="application/vnd.openxmlformats-officedocument.oleObject" PartName="/ppt/embeddings/oleObject39.bin"/>
  <Override ContentType="application/vnd.openxmlformats-officedocument.oleObject" PartName="/ppt/embeddings/oleObject35.bin"/>
  <Override ContentType="application/vnd.openxmlformats-officedocument.oleObject" PartName="/ppt/embeddings/oleObject22.bin"/>
  <Override ContentType="application/vnd.openxmlformats-officedocument.oleObject" PartName="/ppt/embeddings/oleObject19.bin"/>
  <Override ContentType="application/vnd.openxmlformats-officedocument.oleObject" PartName="/ppt/embeddings/oleObject44.bin"/>
  <Override ContentType="application/vnd.openxmlformats-officedocument.oleObject" PartName="/ppt/embeddings/oleObject14.bin"/>
  <Override ContentType="application/vnd.openxmlformats-officedocument.oleObject" PartName="/ppt/embeddings/oleObject31.bin"/>
  <Override ContentType="application/vnd.openxmlformats-officedocument.oleObject" PartName="/ppt/embeddings/oleObject5.bin"/>
  <Override ContentType="application/vnd.openxmlformats-officedocument.oleObject" PartName="/ppt/embeddings/oleObject10.bin"/>
  <Override ContentType="application/vnd.openxmlformats-officedocument.oleObject" PartName="/ppt/embeddings/oleObject27.bin"/>
  <Override ContentType="application/vnd.openxmlformats-officedocument.oleObject" PartName="/ppt/embeddings/oleObject23.bin"/>
  <Override ContentType="application/vnd.openxmlformats-officedocument.oleObject" PartName="/ppt/embeddings/oleObject36.bin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8" roundtripDataSignature="AMtx7miEpMwTeMx92neb73QYeza7sLlKO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20" Type="http://schemas.openxmlformats.org/officeDocument/2006/relationships/slide" Target="slides/slide1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22" Type="http://schemas.openxmlformats.org/officeDocument/2006/relationships/slide" Target="slides/slide18.xml"/><Relationship Id="rId44" Type="http://schemas.openxmlformats.org/officeDocument/2006/relationships/slide" Target="slides/slide40.xml"/><Relationship Id="rId21" Type="http://schemas.openxmlformats.org/officeDocument/2006/relationships/slide" Target="slides/slide17.xml"/><Relationship Id="rId43" Type="http://schemas.openxmlformats.org/officeDocument/2006/relationships/slide" Target="slides/slide39.xml"/><Relationship Id="rId24" Type="http://schemas.openxmlformats.org/officeDocument/2006/relationships/slide" Target="slides/slide20.xml"/><Relationship Id="rId46" Type="http://schemas.openxmlformats.org/officeDocument/2006/relationships/slide" Target="slides/slide42.xml"/><Relationship Id="rId23" Type="http://schemas.openxmlformats.org/officeDocument/2006/relationships/slide" Target="slides/slide19.xml"/><Relationship Id="rId45" Type="http://schemas.openxmlformats.org/officeDocument/2006/relationships/slide" Target="slides/slide41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48" Type="http://customschemas.google.com/relationships/presentationmetadata" Target="metadata"/><Relationship Id="rId25" Type="http://schemas.openxmlformats.org/officeDocument/2006/relationships/slide" Target="slides/slide21.xml"/><Relationship Id="rId47" Type="http://schemas.openxmlformats.org/officeDocument/2006/relationships/slide" Target="slides/slide43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slide" Target="slides/slide31.xml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37" Type="http://schemas.openxmlformats.org/officeDocument/2006/relationships/slide" Target="slides/slide33.xml"/><Relationship Id="rId14" Type="http://schemas.openxmlformats.org/officeDocument/2006/relationships/slide" Target="slides/slide10.xml"/><Relationship Id="rId36" Type="http://schemas.openxmlformats.org/officeDocument/2006/relationships/slide" Target="slides/slide32.xml"/><Relationship Id="rId17" Type="http://schemas.openxmlformats.org/officeDocument/2006/relationships/slide" Target="slides/slide13.xml"/><Relationship Id="rId39" Type="http://schemas.openxmlformats.org/officeDocument/2006/relationships/slide" Target="slides/slide35.xml"/><Relationship Id="rId16" Type="http://schemas.openxmlformats.org/officeDocument/2006/relationships/slide" Target="slides/slide12.xml"/><Relationship Id="rId38" Type="http://schemas.openxmlformats.org/officeDocument/2006/relationships/slide" Target="slides/slide34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drawings/_rels/vmlDrawing1.v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0.vml.rels><?xml version="1.0" encoding="UTF-8" standalone="yes"?>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11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2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3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4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9.png"/></Relationships>
</file>

<file path=ppt/drawings/_rels/vmlDrawing15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6.vml.rels><?xml version="1.0" encoding="UTF-8" standalone="yes"?>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17.vml.rels><?xml version="1.0" encoding="UTF-8" standalone="yes"?>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18.vml.rels><?xml version="1.0" encoding="UTF-8" standalone="yes"?>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19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0.vml.rels><?xml version="1.0" encoding="UTF-8" standalone="yes"?>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7.png"/></Relationships>
</file>

<file path=ppt/drawings/_rels/vmlDrawing21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2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3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4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5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6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7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8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9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0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1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2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3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4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5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6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7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8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9.vml.rels><?xml version="1.0" encoding="UTF-8" standalone="yes"?>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4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40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41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42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43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5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6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7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8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9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3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4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4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4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4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4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4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5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5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5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5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5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5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5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4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4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4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3" name="Google Shape;33;p4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4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4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4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4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4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4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4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5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5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5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5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5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5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5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5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5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5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5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5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5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5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5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4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4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4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4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vmlDrawing" Target="../drawings/vmlDrawing1.vml"/><Relationship Id="rId4" Type="http://schemas.openxmlformats.org/officeDocument/2006/relationships/oleObject" Target="../embeddings/oleObject1.bin"/><Relationship Id="rId5" Type="http://schemas.openxmlformats.org/officeDocument/2006/relationships/oleObject" Target="../embeddings/oleObject1.bin"/><Relationship Id="rId6" Type="http://schemas.openxmlformats.org/officeDocument/2006/relationships/image" Target="../media/image3.png"/><Relationship Id="rId7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vmlDrawing" Target="../drawings/vmlDrawing10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10.bin"/><Relationship Id="rId6" Type="http://schemas.openxmlformats.org/officeDocument/2006/relationships/oleObject" Target="../embeddings/oleObject10.bin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vmlDrawing" Target="../drawings/vmlDrawing11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11.bin"/><Relationship Id="rId6" Type="http://schemas.openxmlformats.org/officeDocument/2006/relationships/oleObject" Target="../embeddings/oleObject11.bin"/><Relationship Id="rId7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vmlDrawing" Target="../drawings/vmlDrawing12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12.bin"/><Relationship Id="rId6" Type="http://schemas.openxmlformats.org/officeDocument/2006/relationships/oleObject" Target="../embeddings/oleObject12.bin"/><Relationship Id="rId7" Type="http://schemas.openxmlformats.org/officeDocument/2006/relationships/image" Target="../media/image2.png"/><Relationship Id="rId8" Type="http://schemas.openxmlformats.org/officeDocument/2006/relationships/image" Target="../media/image1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vmlDrawing" Target="../drawings/vmlDrawing13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13.bin"/><Relationship Id="rId6" Type="http://schemas.openxmlformats.org/officeDocument/2006/relationships/oleObject" Target="../embeddings/oleObject13.bin"/><Relationship Id="rId7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vmlDrawing" Target="../drawings/vmlDrawing14.vml"/><Relationship Id="rId4" Type="http://schemas.openxmlformats.org/officeDocument/2006/relationships/image" Target="../media/image1.png"/><Relationship Id="rId10" Type="http://schemas.openxmlformats.org/officeDocument/2006/relationships/image" Target="../media/image9.png"/><Relationship Id="rId9" Type="http://schemas.openxmlformats.org/officeDocument/2006/relationships/oleObject" Target="../embeddings/oleObject15.bin"/><Relationship Id="rId5" Type="http://schemas.openxmlformats.org/officeDocument/2006/relationships/oleObject" Target="../embeddings/oleObject14.bin"/><Relationship Id="rId6" Type="http://schemas.openxmlformats.org/officeDocument/2006/relationships/oleObject" Target="../embeddings/oleObject14.bin"/><Relationship Id="rId7" Type="http://schemas.openxmlformats.org/officeDocument/2006/relationships/image" Target="../media/image2.png"/><Relationship Id="rId8" Type="http://schemas.openxmlformats.org/officeDocument/2006/relationships/oleObject" Target="../embeddings/oleObject15.bin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vmlDrawing" Target="../drawings/vmlDrawing15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16.bin"/><Relationship Id="rId6" Type="http://schemas.openxmlformats.org/officeDocument/2006/relationships/oleObject" Target="../embeddings/oleObject16.bin"/><Relationship Id="rId7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vmlDrawing" Target="../drawings/vmlDrawing16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17.bin"/><Relationship Id="rId6" Type="http://schemas.openxmlformats.org/officeDocument/2006/relationships/oleObject" Target="../embeddings/oleObject17.bin"/><Relationship Id="rId7" Type="http://schemas.openxmlformats.org/officeDocument/2006/relationships/image" Target="../media/image1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vmlDrawing" Target="../drawings/vmlDrawing17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18.bin"/><Relationship Id="rId6" Type="http://schemas.openxmlformats.org/officeDocument/2006/relationships/oleObject" Target="../embeddings/oleObject18.bin"/><Relationship Id="rId7" Type="http://schemas.openxmlformats.org/officeDocument/2006/relationships/image" Target="../media/image10.png"/><Relationship Id="rId8" Type="http://schemas.openxmlformats.org/officeDocument/2006/relationships/image" Target="../media/image1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vmlDrawing" Target="../drawings/vmlDrawing18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19.bin"/><Relationship Id="rId6" Type="http://schemas.openxmlformats.org/officeDocument/2006/relationships/oleObject" Target="../embeddings/oleObject19.bin"/><Relationship Id="rId7" Type="http://schemas.openxmlformats.org/officeDocument/2006/relationships/image" Target="../media/image1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vmlDrawing" Target="../drawings/vmlDrawing19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20.bin"/><Relationship Id="rId6" Type="http://schemas.openxmlformats.org/officeDocument/2006/relationships/oleObject" Target="../embeddings/oleObject20.bin"/><Relationship Id="rId7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vmlDrawing" Target="../drawings/vmlDrawing2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2.bin"/><Relationship Id="rId6" Type="http://schemas.openxmlformats.org/officeDocument/2006/relationships/oleObject" Target="../embeddings/oleObject2.bin"/><Relationship Id="rId7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vmlDrawing" Target="../drawings/vmlDrawing20.vml"/><Relationship Id="rId4" Type="http://schemas.openxmlformats.org/officeDocument/2006/relationships/image" Target="../media/image1.png"/><Relationship Id="rId10" Type="http://schemas.openxmlformats.org/officeDocument/2006/relationships/image" Target="../media/image17.png"/><Relationship Id="rId9" Type="http://schemas.openxmlformats.org/officeDocument/2006/relationships/oleObject" Target="../embeddings/oleObject22.bin"/><Relationship Id="rId5" Type="http://schemas.openxmlformats.org/officeDocument/2006/relationships/oleObject" Target="../embeddings/oleObject21.bin"/><Relationship Id="rId6" Type="http://schemas.openxmlformats.org/officeDocument/2006/relationships/oleObject" Target="../embeddings/oleObject21.bin"/><Relationship Id="rId7" Type="http://schemas.openxmlformats.org/officeDocument/2006/relationships/image" Target="../media/image13.png"/><Relationship Id="rId8" Type="http://schemas.openxmlformats.org/officeDocument/2006/relationships/oleObject" Target="../embeddings/oleObject22.bin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vmlDrawing" Target="../drawings/vmlDrawing21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23.bin"/><Relationship Id="rId6" Type="http://schemas.openxmlformats.org/officeDocument/2006/relationships/oleObject" Target="../embeddings/oleObject23.bin"/><Relationship Id="rId7" Type="http://schemas.openxmlformats.org/officeDocument/2006/relationships/image" Target="../media/image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vmlDrawing" Target="../drawings/vmlDrawing22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24.bin"/><Relationship Id="rId6" Type="http://schemas.openxmlformats.org/officeDocument/2006/relationships/oleObject" Target="../embeddings/oleObject24.bin"/><Relationship Id="rId7" Type="http://schemas.openxmlformats.org/officeDocument/2006/relationships/image" Target="../media/image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vmlDrawing" Target="../drawings/vmlDrawing23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25.bin"/><Relationship Id="rId6" Type="http://schemas.openxmlformats.org/officeDocument/2006/relationships/oleObject" Target="../embeddings/oleObject25.bin"/><Relationship Id="rId7" Type="http://schemas.openxmlformats.org/officeDocument/2006/relationships/image" Target="../media/image2.png"/><Relationship Id="rId8" Type="http://schemas.openxmlformats.org/officeDocument/2006/relationships/image" Target="../media/image14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vmlDrawing" Target="../drawings/vmlDrawing24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26.bin"/><Relationship Id="rId6" Type="http://schemas.openxmlformats.org/officeDocument/2006/relationships/oleObject" Target="../embeddings/oleObject26.bin"/><Relationship Id="rId7" Type="http://schemas.openxmlformats.org/officeDocument/2006/relationships/image" Target="../media/image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vmlDrawing" Target="../drawings/vmlDrawing25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27.bin"/><Relationship Id="rId6" Type="http://schemas.openxmlformats.org/officeDocument/2006/relationships/oleObject" Target="../embeddings/oleObject27.bin"/><Relationship Id="rId7" Type="http://schemas.openxmlformats.org/officeDocument/2006/relationships/image" Target="../media/image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vmlDrawing" Target="../drawings/vmlDrawing26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28.bin"/><Relationship Id="rId6" Type="http://schemas.openxmlformats.org/officeDocument/2006/relationships/oleObject" Target="../embeddings/oleObject28.bin"/><Relationship Id="rId7" Type="http://schemas.openxmlformats.org/officeDocument/2006/relationships/image" Target="../media/image2.png"/><Relationship Id="rId8" Type="http://schemas.openxmlformats.org/officeDocument/2006/relationships/image" Target="../media/image16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vmlDrawing" Target="../drawings/vmlDrawing27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29.bin"/><Relationship Id="rId6" Type="http://schemas.openxmlformats.org/officeDocument/2006/relationships/oleObject" Target="../embeddings/oleObject29.bin"/><Relationship Id="rId7" Type="http://schemas.openxmlformats.org/officeDocument/2006/relationships/image" Target="../media/image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vmlDrawing" Target="../drawings/vmlDrawing28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30.bin"/><Relationship Id="rId6" Type="http://schemas.openxmlformats.org/officeDocument/2006/relationships/oleObject" Target="../embeddings/oleObject30.bin"/><Relationship Id="rId7" Type="http://schemas.openxmlformats.org/officeDocument/2006/relationships/image" Target="../media/image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vmlDrawing" Target="../drawings/vmlDrawing29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31.bin"/><Relationship Id="rId6" Type="http://schemas.openxmlformats.org/officeDocument/2006/relationships/oleObject" Target="../embeddings/oleObject31.bin"/><Relationship Id="rId7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vmlDrawing" Target="../drawings/vmlDrawing3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3.bin"/><Relationship Id="rId6" Type="http://schemas.openxmlformats.org/officeDocument/2006/relationships/oleObject" Target="../embeddings/oleObject3.bin"/><Relationship Id="rId7" Type="http://schemas.openxmlformats.org/officeDocument/2006/relationships/image" Target="../media/image2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vmlDrawing" Target="../drawings/vmlDrawing30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32.bin"/><Relationship Id="rId6" Type="http://schemas.openxmlformats.org/officeDocument/2006/relationships/oleObject" Target="../embeddings/oleObject32.bin"/><Relationship Id="rId7" Type="http://schemas.openxmlformats.org/officeDocument/2006/relationships/image" Target="../media/image2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vmlDrawing" Target="../drawings/vmlDrawing31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33.bin"/><Relationship Id="rId6" Type="http://schemas.openxmlformats.org/officeDocument/2006/relationships/oleObject" Target="../embeddings/oleObject33.bin"/><Relationship Id="rId7" Type="http://schemas.openxmlformats.org/officeDocument/2006/relationships/image" Target="../media/image2.png"/><Relationship Id="rId8" Type="http://schemas.openxmlformats.org/officeDocument/2006/relationships/image" Target="../media/image18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vmlDrawing" Target="../drawings/vmlDrawing32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34.bin"/><Relationship Id="rId6" Type="http://schemas.openxmlformats.org/officeDocument/2006/relationships/oleObject" Target="../embeddings/oleObject34.bin"/><Relationship Id="rId7" Type="http://schemas.openxmlformats.org/officeDocument/2006/relationships/image" Target="../media/image2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vmlDrawing" Target="../drawings/vmlDrawing33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35.bin"/><Relationship Id="rId6" Type="http://schemas.openxmlformats.org/officeDocument/2006/relationships/oleObject" Target="../embeddings/oleObject35.bin"/><Relationship Id="rId7" Type="http://schemas.openxmlformats.org/officeDocument/2006/relationships/image" Target="../media/image2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vmlDrawing" Target="../drawings/vmlDrawing34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36.bin"/><Relationship Id="rId6" Type="http://schemas.openxmlformats.org/officeDocument/2006/relationships/oleObject" Target="../embeddings/oleObject36.bin"/><Relationship Id="rId7" Type="http://schemas.openxmlformats.org/officeDocument/2006/relationships/image" Target="../media/image2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vmlDrawing" Target="../drawings/vmlDrawing35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37.bin"/><Relationship Id="rId6" Type="http://schemas.openxmlformats.org/officeDocument/2006/relationships/oleObject" Target="../embeddings/oleObject37.bin"/><Relationship Id="rId7" Type="http://schemas.openxmlformats.org/officeDocument/2006/relationships/image" Target="../media/image2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vmlDrawing" Target="../drawings/vmlDrawing36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38.bin"/><Relationship Id="rId6" Type="http://schemas.openxmlformats.org/officeDocument/2006/relationships/oleObject" Target="../embeddings/oleObject38.bin"/><Relationship Id="rId7" Type="http://schemas.openxmlformats.org/officeDocument/2006/relationships/image" Target="../media/image2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vmlDrawing" Target="../drawings/vmlDrawing37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39.bin"/><Relationship Id="rId6" Type="http://schemas.openxmlformats.org/officeDocument/2006/relationships/oleObject" Target="../embeddings/oleObject39.bin"/><Relationship Id="rId7" Type="http://schemas.openxmlformats.org/officeDocument/2006/relationships/image" Target="../media/image2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vmlDrawing" Target="../drawings/vmlDrawing38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40.bin"/><Relationship Id="rId6" Type="http://schemas.openxmlformats.org/officeDocument/2006/relationships/oleObject" Target="../embeddings/oleObject40.bin"/><Relationship Id="rId7" Type="http://schemas.openxmlformats.org/officeDocument/2006/relationships/image" Target="../media/image2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vmlDrawing" Target="../drawings/vmlDrawing39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41.bin"/><Relationship Id="rId6" Type="http://schemas.openxmlformats.org/officeDocument/2006/relationships/oleObject" Target="../embeddings/oleObject41.bin"/><Relationship Id="rId7" Type="http://schemas.openxmlformats.org/officeDocument/2006/relationships/image" Target="../media/image2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vmlDrawing" Target="../drawings/vmlDrawing4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4.bin"/><Relationship Id="rId6" Type="http://schemas.openxmlformats.org/officeDocument/2006/relationships/oleObject" Target="../embeddings/oleObject4.bin"/><Relationship Id="rId7" Type="http://schemas.openxmlformats.org/officeDocument/2006/relationships/image" Target="../media/image2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vmlDrawing" Target="../drawings/vmlDrawing40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42.bin"/><Relationship Id="rId6" Type="http://schemas.openxmlformats.org/officeDocument/2006/relationships/oleObject" Target="../embeddings/oleObject42.bin"/><Relationship Id="rId7" Type="http://schemas.openxmlformats.org/officeDocument/2006/relationships/image" Target="../media/image2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vmlDrawing" Target="../drawings/vmlDrawing41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43.bin"/><Relationship Id="rId6" Type="http://schemas.openxmlformats.org/officeDocument/2006/relationships/oleObject" Target="../embeddings/oleObject43.bin"/><Relationship Id="rId7" Type="http://schemas.openxmlformats.org/officeDocument/2006/relationships/image" Target="../media/image2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vmlDrawing" Target="../drawings/vmlDrawing42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44.bin"/><Relationship Id="rId6" Type="http://schemas.openxmlformats.org/officeDocument/2006/relationships/oleObject" Target="../embeddings/oleObject44.bin"/><Relationship Id="rId7" Type="http://schemas.openxmlformats.org/officeDocument/2006/relationships/image" Target="../media/image2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vmlDrawing" Target="../drawings/vmlDrawing43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45.bin"/><Relationship Id="rId6" Type="http://schemas.openxmlformats.org/officeDocument/2006/relationships/oleObject" Target="../embeddings/oleObject45.bin"/><Relationship Id="rId7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vmlDrawing" Target="../drawings/vmlDrawing5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5.bin"/><Relationship Id="rId6" Type="http://schemas.openxmlformats.org/officeDocument/2006/relationships/oleObject" Target="../embeddings/oleObject5.bin"/><Relationship Id="rId7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vmlDrawing" Target="../drawings/vmlDrawing6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6.bin"/><Relationship Id="rId6" Type="http://schemas.openxmlformats.org/officeDocument/2006/relationships/oleObject" Target="../embeddings/oleObject6.bin"/><Relationship Id="rId7" Type="http://schemas.openxmlformats.org/officeDocument/2006/relationships/image" Target="../media/image2.png"/><Relationship Id="rId8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vmlDrawing" Target="../drawings/vmlDrawing7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7.bin"/><Relationship Id="rId6" Type="http://schemas.openxmlformats.org/officeDocument/2006/relationships/oleObject" Target="../embeddings/oleObject7.bin"/><Relationship Id="rId7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vmlDrawing" Target="../drawings/vmlDrawing8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8.bin"/><Relationship Id="rId6" Type="http://schemas.openxmlformats.org/officeDocument/2006/relationships/oleObject" Target="../embeddings/oleObject8.bin"/><Relationship Id="rId7" Type="http://schemas.openxmlformats.org/officeDocument/2006/relationships/image" Target="../media/image2.png"/><Relationship Id="rId8" Type="http://schemas.openxmlformats.org/officeDocument/2006/relationships/image" Target="../media/image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vmlDrawing" Target="../drawings/vmlDrawing9.vml"/><Relationship Id="rId4" Type="http://schemas.openxmlformats.org/officeDocument/2006/relationships/image" Target="../media/image1.png"/><Relationship Id="rId5" Type="http://schemas.openxmlformats.org/officeDocument/2006/relationships/oleObject" Target="../embeddings/oleObject9.bin"/><Relationship Id="rId6" Type="http://schemas.openxmlformats.org/officeDocument/2006/relationships/oleObject" Target="../embeddings/oleObject9.bin"/><Relationship Id="rId7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2438400" y="457200"/>
            <a:ext cx="7103110" cy="171577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 </a:t>
            </a:r>
            <a:endParaRPr/>
          </a:p>
        </p:txBody>
      </p:sp>
      <p:sp>
        <p:nvSpPr>
          <p:cNvPr id="85" name="Google Shape;85;p1"/>
          <p:cNvSpPr txBox="1"/>
          <p:nvPr>
            <p:ph idx="1" type="subTitle"/>
          </p:nvPr>
        </p:nvSpPr>
        <p:spPr>
          <a:xfrm>
            <a:off x="5760085" y="4941570"/>
            <a:ext cx="6266180" cy="16789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By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</a:pPr>
            <a:r>
              <a:rPr lang="en-US">
                <a:solidFill>
                  <a:schemeClr val="accent2"/>
                </a:solidFill>
              </a:rPr>
              <a:t>Dr. Srividya R</a:t>
            </a:r>
            <a:endParaRPr>
              <a:solidFill>
                <a:schemeClr val="accent2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</a:pPr>
            <a:r>
              <a:rPr lang="en-US">
                <a:solidFill>
                  <a:schemeClr val="accent2"/>
                </a:solidFill>
              </a:rPr>
              <a:t>Associate Professor, Dept of ISE</a:t>
            </a:r>
            <a:endParaRPr>
              <a:solidFill>
                <a:schemeClr val="accent2"/>
              </a:solidFill>
            </a:endParaRPr>
          </a:p>
        </p:txBody>
      </p:sp>
      <p:graphicFrame>
        <p:nvGraphicFramePr>
          <p:cNvPr id="86" name="Google Shape;86;p1"/>
          <p:cNvGraphicFramePr/>
          <p:nvPr/>
        </p:nvGraphicFramePr>
        <p:xfrm>
          <a:off x="755650" y="2562860"/>
          <a:ext cx="5096510" cy="3651885"/>
        </p:xfrm>
        <a:graphic>
          <a:graphicData uri="http://schemas.openxmlformats.org/presentationml/2006/ole">
            <mc:AlternateContent>
              <mc:Choice Requires="v">
                <p:oleObj r:id="rId4" imgH="3651885" imgW="5096510" progId="Paint.Picture" spid="_x0000_s1">
                  <p:embed/>
                </p:oleObj>
              </mc:Choice>
              <mc:Fallback>
                <p:oleObj r:id="rId5" imgH="3651885" imgW="5096510" progId="Paint.Picture">
                  <p:embed/>
                  <p:pic>
                    <p:nvPicPr>
                      <p:cNvPr id="86" name="Google Shape;86;p1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755650" y="2562860"/>
                        <a:ext cx="5096510" cy="36518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descr="CMRIT A++ Logo-01" id="87" name="Google Shape;87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252710" y="315595"/>
            <a:ext cx="1419225" cy="94361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360045" y="512445"/>
            <a:ext cx="9971405" cy="1568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BIOLOGY FOR COMPUTER ENGINEERS- BBOC407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7068820" y="2404745"/>
            <a:ext cx="3953510" cy="7067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Module -2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6210935" y="3437890"/>
            <a:ext cx="5735955" cy="5835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APPLICATION OF BIOMOLECULES</a:t>
            </a:r>
            <a:endParaRPr b="1" i="0" sz="32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0"/>
          <p:cNvSpPr txBox="1"/>
          <p:nvPr>
            <p:ph type="title"/>
          </p:nvPr>
        </p:nvSpPr>
        <p:spPr>
          <a:xfrm>
            <a:off x="838200" y="71755"/>
            <a:ext cx="10515600" cy="943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5335"/>
              <a:buFont typeface="Calibri"/>
              <a:buNone/>
            </a:pPr>
            <a:r>
              <a:rPr b="1" lang="en-US" sz="5335">
                <a:solidFill>
                  <a:srgbClr val="00B050"/>
                </a:solidFill>
              </a:rPr>
              <a:t>Poly Lactic Acid (PLA) 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63" name="Google Shape;163;p10"/>
          <p:cNvSpPr txBox="1"/>
          <p:nvPr>
            <p:ph idx="1" type="body"/>
          </p:nvPr>
        </p:nvSpPr>
        <p:spPr>
          <a:xfrm>
            <a:off x="222250" y="1153160"/>
            <a:ext cx="6812280" cy="55302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PLA is biobased and biodegradable under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industrial composting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conditions (at a high temperature, around 58 °C).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It has good mechanical properties, processability, renewability, and non-toxicity.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PLA is considered as one of the most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commercially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promising bioplastics.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When compared with other biodegradable polymers, PLA has better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 durability,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 transparency, and 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mechanical strength.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762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76200" lvl="0" marL="22860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64" name="Google Shape;164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65" name="Google Shape;165;p10"/>
          <p:cNvGraphicFramePr/>
          <p:nvPr/>
        </p:nvGraphicFramePr>
        <p:xfrm>
          <a:off x="132080" y="6050280"/>
          <a:ext cx="1012190" cy="730250"/>
        </p:xfrm>
        <a:graphic>
          <a:graphicData uri="http://schemas.openxmlformats.org/presentationml/2006/ole">
            <mc:AlternateContent>
              <mc:Choice Requires="v">
                <p:oleObj r:id="rId5" imgH="730250" imgW="1012190" progId="Paint.Picture" spid="_x0000_s1">
                  <p:embed/>
                </p:oleObj>
              </mc:Choice>
              <mc:Fallback>
                <p:oleObj r:id="rId6" imgH="730250" imgW="1012190" progId="Paint.Picture">
                  <p:embed/>
                  <p:pic>
                    <p:nvPicPr>
                      <p:cNvPr id="165" name="Google Shape;165;p10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32080" y="6050280"/>
                        <a:ext cx="1012190" cy="73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descr="C:\Users\RADHIHARI\Desktop\Biology for engineers notes\Biopolymers.png" id="166" name="Google Shape;166;p10"/>
          <p:cNvPicPr preferRelativeResize="0"/>
          <p:nvPr>
            <p:ph idx="2" type="body"/>
          </p:nvPr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033895" y="1153160"/>
            <a:ext cx="5026660" cy="5292725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0"/>
          <p:cNvSpPr txBox="1"/>
          <p:nvPr/>
        </p:nvSpPr>
        <p:spPr>
          <a:xfrm>
            <a:off x="8210550" y="6350635"/>
            <a:ext cx="3850640" cy="398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Production of biopolymers</a:t>
            </a:r>
            <a:endParaRPr b="1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1"/>
          <p:cNvSpPr txBox="1"/>
          <p:nvPr>
            <p:ph type="title"/>
          </p:nvPr>
        </p:nvSpPr>
        <p:spPr>
          <a:xfrm>
            <a:off x="2268855" y="228600"/>
            <a:ext cx="9734550" cy="7867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US" sz="5335">
                <a:solidFill>
                  <a:srgbClr val="00B050"/>
                </a:solidFill>
              </a:rPr>
              <a:t>Poly Hydroxy Alkanoates(PHA)...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73" name="Google Shape;173;p11"/>
          <p:cNvSpPr txBox="1"/>
          <p:nvPr>
            <p:ph idx="1" type="body"/>
          </p:nvPr>
        </p:nvSpPr>
        <p:spPr>
          <a:xfrm>
            <a:off x="132080" y="1113790"/>
            <a:ext cx="11805285" cy="50634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⮚"/>
            </a:pPr>
            <a:r>
              <a:rPr lang="en-US" sz="2100">
                <a:latin typeface="Times New Roman"/>
                <a:ea typeface="Times New Roman"/>
                <a:cs typeface="Times New Roman"/>
                <a:sym typeface="Times New Roman"/>
              </a:rPr>
              <a:t>PHAs are a significant polymer family that are </a:t>
            </a:r>
            <a:r>
              <a:rPr i="1" lang="en-US" sz="2100">
                <a:latin typeface="Times New Roman"/>
                <a:ea typeface="Times New Roman"/>
                <a:cs typeface="Times New Roman"/>
                <a:sym typeface="Times New Roman"/>
              </a:rPr>
              <a:t>100% </a:t>
            </a:r>
            <a:r>
              <a:rPr i="1" lang="en-US" sz="21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bio-based</a:t>
            </a:r>
            <a:r>
              <a:rPr lang="en-US" sz="21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100">
                <a:latin typeface="Times New Roman"/>
                <a:ea typeface="Times New Roman"/>
                <a:cs typeface="Times New Roman"/>
                <a:sym typeface="Times New Roman"/>
              </a:rPr>
              <a:t>and </a:t>
            </a:r>
            <a:r>
              <a:rPr i="1" lang="en-US" sz="21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bio-degradable</a:t>
            </a:r>
            <a:r>
              <a:rPr lang="en-US" sz="21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9525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r>
              <a:t/>
            </a:r>
            <a:endParaRPr sz="2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⮚"/>
            </a:pPr>
            <a:r>
              <a:rPr lang="en-US" sz="2100">
                <a:latin typeface="Times New Roman"/>
                <a:ea typeface="Times New Roman"/>
                <a:cs typeface="Times New Roman"/>
                <a:sym typeface="Times New Roman"/>
              </a:rPr>
              <a:t>PHAs are microbiologically </a:t>
            </a:r>
            <a:r>
              <a:rPr i="1" lang="en-US" sz="2100">
                <a:latin typeface="Times New Roman"/>
                <a:ea typeface="Times New Roman"/>
                <a:cs typeface="Times New Roman"/>
                <a:sym typeface="Times New Roman"/>
              </a:rPr>
              <a:t>produced polyesters </a:t>
            </a:r>
            <a:r>
              <a:rPr lang="en-US" sz="2100">
                <a:latin typeface="Times New Roman"/>
                <a:ea typeface="Times New Roman"/>
                <a:cs typeface="Times New Roman"/>
                <a:sym typeface="Times New Roman"/>
              </a:rPr>
              <a:t>that have </a:t>
            </a:r>
            <a:r>
              <a:rPr b="1" i="1" lang="en-US" sz="2100">
                <a:latin typeface="Times New Roman"/>
                <a:ea typeface="Times New Roman"/>
                <a:cs typeface="Times New Roman"/>
                <a:sym typeface="Times New Roman"/>
              </a:rPr>
              <a:t>tunable</a:t>
            </a:r>
            <a:r>
              <a:rPr lang="en-US" sz="2100">
                <a:latin typeface="Times New Roman"/>
                <a:ea typeface="Times New Roman"/>
                <a:cs typeface="Times New Roman"/>
                <a:sym typeface="Times New Roman"/>
              </a:rPr>
              <a:t> physical and mechanical </a:t>
            </a:r>
            <a:r>
              <a:rPr i="1" lang="en-US" sz="2100">
                <a:latin typeface="Times New Roman"/>
                <a:ea typeface="Times New Roman"/>
                <a:cs typeface="Times New Roman"/>
                <a:sym typeface="Times New Roman"/>
              </a:rPr>
              <a:t>properties</a:t>
            </a:r>
            <a:r>
              <a:rPr lang="en-US" sz="21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9525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r>
              <a:t/>
            </a:r>
            <a:endParaRPr sz="2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⮚"/>
            </a:pPr>
            <a:r>
              <a:rPr lang="en-US" sz="2100">
                <a:latin typeface="Times New Roman"/>
                <a:ea typeface="Times New Roman"/>
                <a:cs typeface="Times New Roman"/>
                <a:sym typeface="Times New Roman"/>
              </a:rPr>
              <a:t>This is accompanied by low environmental impact due to their biodegradability and non-toxicity nature.</a:t>
            </a:r>
            <a:endParaRPr sz="2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9525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r>
              <a:t/>
            </a:r>
            <a:endParaRPr sz="2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⮚"/>
            </a:pPr>
            <a:r>
              <a:rPr lang="en-US" sz="2100">
                <a:latin typeface="Times New Roman"/>
                <a:ea typeface="Times New Roman"/>
                <a:cs typeface="Times New Roman"/>
                <a:sym typeface="Times New Roman"/>
              </a:rPr>
              <a:t>They are promising candidates for a </a:t>
            </a:r>
            <a:r>
              <a:rPr b="1" i="1" lang="en-US" sz="2100">
                <a:latin typeface="Times New Roman"/>
                <a:ea typeface="Times New Roman"/>
                <a:cs typeface="Times New Roman"/>
                <a:sym typeface="Times New Roman"/>
              </a:rPr>
              <a:t>sustainable future manufacturing</a:t>
            </a:r>
            <a:r>
              <a:rPr lang="en-US" sz="21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9525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r>
              <a:t/>
            </a:r>
            <a:endParaRPr sz="2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⮚"/>
            </a:pPr>
            <a:r>
              <a:rPr lang="en-US" sz="2100">
                <a:latin typeface="Times New Roman"/>
                <a:ea typeface="Times New Roman"/>
                <a:cs typeface="Times New Roman"/>
                <a:sym typeface="Times New Roman"/>
              </a:rPr>
              <a:t>PHAs' properties can be altered by the selection of bacteria, fermentation conditions, and substrate. </a:t>
            </a:r>
            <a:endParaRPr sz="2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9525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r>
              <a:t/>
            </a:r>
            <a:endParaRPr sz="2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⮚"/>
            </a:pPr>
            <a:r>
              <a:rPr lang="en-US" sz="2100">
                <a:latin typeface="Times New Roman"/>
                <a:ea typeface="Times New Roman"/>
                <a:cs typeface="Times New Roman"/>
                <a:sym typeface="Times New Roman"/>
              </a:rPr>
              <a:t>Due to their flexible properties, PHAs can eventually </a:t>
            </a:r>
            <a:r>
              <a:rPr b="1" i="1" lang="en-US" sz="2100">
                <a:latin typeface="Times New Roman"/>
                <a:ea typeface="Times New Roman"/>
                <a:cs typeface="Times New Roman"/>
                <a:sym typeface="Times New Roman"/>
              </a:rPr>
              <a:t>substitute</a:t>
            </a:r>
            <a:r>
              <a:rPr lang="en-US" sz="2100">
                <a:latin typeface="Times New Roman"/>
                <a:ea typeface="Times New Roman"/>
                <a:cs typeface="Times New Roman"/>
                <a:sym typeface="Times New Roman"/>
              </a:rPr>
              <a:t> polypropylene(PP), polyethylene (PE), and polystyrene (PS).</a:t>
            </a:r>
            <a:endParaRPr sz="2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9525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r>
              <a:t/>
            </a:r>
            <a:endParaRPr sz="2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r>
              <a:rPr lang="en-US" sz="2100">
                <a:latin typeface="Times New Roman"/>
                <a:ea typeface="Times New Roman"/>
                <a:cs typeface="Times New Roman"/>
                <a:sym typeface="Times New Roman"/>
              </a:rPr>
              <a:t>NOTE: CA---&gt; Cellulose Acetate</a:t>
            </a:r>
            <a:endParaRPr sz="21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74" name="Google Shape;174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75" name="Google Shape;175;p11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75" name="Google Shape;175;p11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2"/>
          <p:cNvSpPr txBox="1"/>
          <p:nvPr>
            <p:ph type="title"/>
          </p:nvPr>
        </p:nvSpPr>
        <p:spPr>
          <a:xfrm>
            <a:off x="838200" y="365125"/>
            <a:ext cx="11098530" cy="1325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US" sz="5335">
                <a:solidFill>
                  <a:srgbClr val="00B050"/>
                </a:solidFill>
              </a:rPr>
              <a:t>STEPS IN PRODUCING BIOPLASTIC FROM PHA AND PLA</a:t>
            </a:r>
            <a:endParaRPr b="1" sz="5335">
              <a:solidFill>
                <a:srgbClr val="00B050"/>
              </a:solidFill>
            </a:endParaRPr>
          </a:p>
        </p:txBody>
      </p:sp>
      <p:pic>
        <p:nvPicPr>
          <p:cNvPr descr="CMRIT A++ Logo-01" id="181" name="Google Shape;181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82" name="Google Shape;182;p12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82" name="Google Shape;182;p12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descr="Overview of fabrication method for PLA-PHA and cellulose acetate... |  Download Scientific Diagram" id="183" name="Google Shape;183;p12"/>
          <p:cNvPicPr preferRelativeResize="0"/>
          <p:nvPr>
            <p:ph idx="1" type="body"/>
          </p:nvPr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82270" y="1605280"/>
            <a:ext cx="10632440" cy="50812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3"/>
          <p:cNvSpPr txBox="1"/>
          <p:nvPr>
            <p:ph type="title"/>
          </p:nvPr>
        </p:nvSpPr>
        <p:spPr>
          <a:xfrm>
            <a:off x="1080770" y="218440"/>
            <a:ext cx="10878820" cy="650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US" sz="4800">
                <a:solidFill>
                  <a:srgbClr val="00B050"/>
                </a:solidFill>
              </a:rPr>
              <a:t>Nucleic acids in vaccines and diagnosis</a:t>
            </a:r>
            <a:endParaRPr b="1" sz="4800">
              <a:solidFill>
                <a:srgbClr val="00B050"/>
              </a:solidFill>
            </a:endParaRPr>
          </a:p>
        </p:txBody>
      </p:sp>
      <p:sp>
        <p:nvSpPr>
          <p:cNvPr id="189" name="Google Shape;189;p13"/>
          <p:cNvSpPr txBox="1"/>
          <p:nvPr>
            <p:ph idx="1" type="body"/>
          </p:nvPr>
        </p:nvSpPr>
        <p:spPr>
          <a:xfrm>
            <a:off x="299720" y="1275715"/>
            <a:ext cx="11659870" cy="49015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Nucleic acids are biopolymers, macromolecules, essential to all known forms of life.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The 2 main classes of nucleic acids are: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AutoNum type="arabicPeriod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Deoxyribonucleic acid (DNA)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AutoNum type="arabicPeriod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Ribonucleic acid (RNA).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If the sugar is ribose, the polymer is </a:t>
            </a:r>
            <a:r>
              <a:rPr b="1"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RNA.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if the sugar is the ribose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derivative deoxyribose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, the polymer is </a:t>
            </a:r>
            <a:r>
              <a:rPr b="1"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DNA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90" name="Google Shape;190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91" name="Google Shape;191;p13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91" name="Google Shape;191;p13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4"/>
          <p:cNvSpPr txBox="1"/>
          <p:nvPr>
            <p:ph type="title"/>
          </p:nvPr>
        </p:nvSpPr>
        <p:spPr>
          <a:xfrm>
            <a:off x="6096000" y="365125"/>
            <a:ext cx="4540250" cy="6496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US" sz="4800">
                <a:solidFill>
                  <a:srgbClr val="00B050"/>
                </a:solidFill>
              </a:rPr>
              <a:t>DNA VACCINE FOR RABIES:</a:t>
            </a:r>
            <a:endParaRPr b="1" sz="4800">
              <a:solidFill>
                <a:srgbClr val="00B050"/>
              </a:solidFill>
            </a:endParaRPr>
          </a:p>
        </p:txBody>
      </p:sp>
      <p:sp>
        <p:nvSpPr>
          <p:cNvPr id="197" name="Google Shape;197;p14"/>
          <p:cNvSpPr txBox="1"/>
          <p:nvPr>
            <p:ph idx="1" type="body"/>
          </p:nvPr>
        </p:nvSpPr>
        <p:spPr>
          <a:xfrm>
            <a:off x="5825490" y="1693545"/>
            <a:ext cx="6239510" cy="4483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Rabies is a preventable viral disease most often transmitted through the </a:t>
            </a:r>
            <a:r>
              <a:rPr b="1"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bite</a:t>
            </a:r>
            <a:r>
              <a:rPr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of a </a:t>
            </a:r>
            <a:r>
              <a:rPr b="1"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rabid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animal.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The rabies </a:t>
            </a: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virus infects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the </a:t>
            </a:r>
            <a:r>
              <a:rPr b="1"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central nervous system</a:t>
            </a: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of mammals.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It ultimately causes disease in the brain and death.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Most rabies cases occur in wild animals like bats, raccoons, skunks, and foxes, any mammal can also get rabies.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98" name="Google Shape;198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45775" y="71120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99" name="Google Shape;199;p14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99" name="Google Shape;199;p14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0" name="Google Shape;200;p14"/>
          <p:cNvSpPr txBox="1"/>
          <p:nvPr/>
        </p:nvSpPr>
        <p:spPr>
          <a:xfrm>
            <a:off x="6232525" y="6316980"/>
            <a:ext cx="2633345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dna vaccine production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01" name="Google Shape;201;p14"/>
          <p:cNvGraphicFramePr/>
          <p:nvPr/>
        </p:nvGraphicFramePr>
        <p:xfrm>
          <a:off x="265430" y="185420"/>
          <a:ext cx="5699125" cy="6500495"/>
        </p:xfrm>
        <a:graphic>
          <a:graphicData uri="http://schemas.openxmlformats.org/presentationml/2006/ole">
            <mc:AlternateContent>
              <mc:Choice Requires="v">
                <p:oleObj r:id="rId8" imgH="6500495" imgW="5699125" progId="Paint.Picture" spid="_x0000_s2">
                  <p:embed/>
                </p:oleObj>
              </mc:Choice>
              <mc:Fallback>
                <p:oleObj r:id="rId9" imgH="6500495" imgW="5699125" progId="Paint.Picture">
                  <p:embed/>
                  <p:pic>
                    <p:nvPicPr>
                      <p:cNvPr id="201" name="Google Shape;201;p14"/>
                      <p:cNvPicPr preferRelativeResize="0"/>
                      <p:nvPr/>
                    </p:nvPicPr>
                    <p:blipFill rotWithShape="1">
                      <a:blip r:embed="rId10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265430" y="185420"/>
                        <a:ext cx="5699125" cy="65004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5"/>
          <p:cNvSpPr txBox="1"/>
          <p:nvPr>
            <p:ph type="title"/>
          </p:nvPr>
        </p:nvSpPr>
        <p:spPr>
          <a:xfrm>
            <a:off x="4063365" y="219075"/>
            <a:ext cx="8027670" cy="6496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US" sz="4800">
                <a:solidFill>
                  <a:srgbClr val="00B050"/>
                </a:solidFill>
              </a:rPr>
              <a:t>DNA VACCINE FOR RABIES:</a:t>
            </a:r>
            <a:endParaRPr b="1" sz="4800">
              <a:solidFill>
                <a:srgbClr val="00B050"/>
              </a:solidFill>
            </a:endParaRPr>
          </a:p>
        </p:txBody>
      </p:sp>
      <p:sp>
        <p:nvSpPr>
          <p:cNvPr id="207" name="Google Shape;207;p15"/>
          <p:cNvSpPr txBox="1"/>
          <p:nvPr>
            <p:ph idx="1" type="body"/>
          </p:nvPr>
        </p:nvSpPr>
        <p:spPr>
          <a:xfrm>
            <a:off x="200660" y="1015365"/>
            <a:ext cx="11757660" cy="5624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None/>
            </a:pP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1. A DNA vaccine, using a</a:t>
            </a:r>
            <a:r>
              <a:rPr lang="en-US" sz="222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US" sz="222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pCl-neo plasmid </a:t>
            </a: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encoding the </a:t>
            </a:r>
            <a:r>
              <a:rPr b="1" i="1" lang="en-US" sz="2220">
                <a:latin typeface="Times New Roman"/>
                <a:ea typeface="Times New Roman"/>
                <a:cs typeface="Times New Roman"/>
                <a:sym typeface="Times New Roman"/>
              </a:rPr>
              <a:t>glycoprotein gene</a:t>
            </a: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 of rabies </a:t>
            </a:r>
            <a:r>
              <a:rPr b="1" i="1" lang="en-US" sz="2220">
                <a:latin typeface="Times New Roman"/>
                <a:ea typeface="Times New Roman"/>
                <a:cs typeface="Times New Roman"/>
                <a:sym typeface="Times New Roman"/>
              </a:rPr>
              <a:t>virus</a:t>
            </a: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, was developed for immunity against rabies virus in </a:t>
            </a:r>
            <a:r>
              <a:rPr i="1" lang="en-US" sz="2220">
                <a:latin typeface="Times New Roman"/>
                <a:ea typeface="Times New Roman"/>
                <a:cs typeface="Times New Roman"/>
                <a:sym typeface="Times New Roman"/>
              </a:rPr>
              <a:t>dogs</a:t>
            </a: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7629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None/>
            </a:pPr>
            <a:r>
              <a:t/>
            </a:r>
            <a:endParaRPr sz="22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Char char="✔"/>
            </a:pP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 The high rates of </a:t>
            </a:r>
            <a:r>
              <a:rPr b="1" i="1" lang="en-US" sz="222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therapy failure</a:t>
            </a: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, indicate the need for timely and improved approaches.</a:t>
            </a:r>
            <a:endParaRPr sz="22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7629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None/>
            </a:pPr>
            <a:r>
              <a:t/>
            </a:r>
            <a:endParaRPr sz="22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None/>
            </a:pP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2. DNA vaccination based on</a:t>
            </a:r>
            <a:r>
              <a:rPr lang="en-US" sz="222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US" sz="222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lysosome-targeted glycoprotein</a:t>
            </a: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 of rabies virus provides </a:t>
            </a:r>
            <a:r>
              <a:rPr i="1" lang="en-US" sz="2220">
                <a:latin typeface="Times New Roman"/>
                <a:ea typeface="Times New Roman"/>
                <a:cs typeface="Times New Roman"/>
                <a:sym typeface="Times New Roman"/>
              </a:rPr>
              <a:t>potential platform</a:t>
            </a: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 for preventing and controlling rabies.</a:t>
            </a:r>
            <a:endParaRPr sz="22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7629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None/>
            </a:pPr>
            <a:r>
              <a:t/>
            </a:r>
            <a:endParaRPr sz="22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Char char="✔"/>
            </a:pP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Physical, physiological, clinical, immunological, hematological along with histopathology profiles of </a:t>
            </a:r>
            <a:r>
              <a:rPr b="1" i="1" lang="en-US" sz="222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target organs </a:t>
            </a: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was monitored to </a:t>
            </a:r>
            <a:r>
              <a:rPr i="1" lang="en-US" sz="2220">
                <a:latin typeface="Times New Roman"/>
                <a:ea typeface="Times New Roman"/>
                <a:cs typeface="Times New Roman"/>
                <a:sym typeface="Times New Roman"/>
              </a:rPr>
              <a:t>assess </a:t>
            </a: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the impact of vaccination. </a:t>
            </a:r>
            <a:endParaRPr sz="22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7629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None/>
            </a:pPr>
            <a:r>
              <a:t/>
            </a:r>
            <a:endParaRPr sz="22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Char char="✔"/>
            </a:pP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There were </a:t>
            </a:r>
            <a:r>
              <a:rPr i="1" lang="en-US" sz="2220">
                <a:latin typeface="Times New Roman"/>
                <a:ea typeface="Times New Roman"/>
                <a:cs typeface="Times New Roman"/>
                <a:sym typeface="Times New Roman"/>
              </a:rPr>
              <a:t>no observational </a:t>
            </a: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adverse effects despite high dose administration of  vaccine.</a:t>
            </a:r>
            <a:endParaRPr sz="22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7629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None/>
            </a:pPr>
            <a:r>
              <a:t/>
            </a:r>
            <a:endParaRPr sz="22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Char char="✔"/>
            </a:pP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This study indicates safety of vaccines and highlights their potential application.</a:t>
            </a:r>
            <a:endParaRPr sz="222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08" name="Google Shape;208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09" name="Google Shape;209;p15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209" name="Google Shape;209;p15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6"/>
          <p:cNvSpPr txBox="1"/>
          <p:nvPr>
            <p:ph type="title"/>
          </p:nvPr>
        </p:nvSpPr>
        <p:spPr>
          <a:xfrm>
            <a:off x="2346325" y="217170"/>
            <a:ext cx="9436735" cy="7981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US" sz="4800">
                <a:solidFill>
                  <a:srgbClr val="00B050"/>
                </a:solidFill>
              </a:rPr>
              <a:t>RNA VACCINES FOR Coronavirus Disease:</a:t>
            </a:r>
            <a:endParaRPr b="1" sz="4800">
              <a:solidFill>
                <a:srgbClr val="00B050"/>
              </a:solidFill>
            </a:endParaRPr>
          </a:p>
        </p:txBody>
      </p:sp>
      <p:sp>
        <p:nvSpPr>
          <p:cNvPr id="215" name="Google Shape;215;p16"/>
          <p:cNvSpPr txBox="1"/>
          <p:nvPr>
            <p:ph idx="1" type="body"/>
          </p:nvPr>
        </p:nvSpPr>
        <p:spPr>
          <a:xfrm>
            <a:off x="132080" y="1163320"/>
            <a:ext cx="11870690" cy="5432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COVID-19 is caused by the </a:t>
            </a:r>
            <a:r>
              <a:rPr b="1"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SARS-CoV-2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virus.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In RNA Vaccine, </a:t>
            </a: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Messenger RNA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, instructs cells, to</a:t>
            </a: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 make a protein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that generates an</a:t>
            </a: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 immune response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in the body.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Thus</a:t>
            </a:r>
            <a:r>
              <a:rPr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 producing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the</a:t>
            </a:r>
            <a:r>
              <a:rPr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 antibodies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to provide protection against a disease.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It is the basis for the Pfizer/BioNTech, Moderna COVID-19 vaccines and COVAX </a:t>
            </a: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global vaccine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mRNA vaccines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contain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instructions</a:t>
            </a:r>
            <a:r>
              <a:rPr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for making the SARS-CoV-2 </a:t>
            </a:r>
            <a:r>
              <a:rPr b="1"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spike protein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This protein is found on the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surface</a:t>
            </a:r>
            <a:r>
              <a:rPr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of the virus that causes COVID-19.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16" name="Google Shape;216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17" name="Google Shape;217;p16"/>
          <p:cNvGraphicFramePr/>
          <p:nvPr/>
        </p:nvGraphicFramePr>
        <p:xfrm>
          <a:off x="11014710" y="6325235"/>
          <a:ext cx="1177290" cy="532765"/>
        </p:xfrm>
        <a:graphic>
          <a:graphicData uri="http://schemas.openxmlformats.org/presentationml/2006/ole">
            <mc:AlternateContent>
              <mc:Choice Requires="v">
                <p:oleObj r:id="rId5" imgH="532765" imgW="1177290" progId="Paint.Picture" spid="_x0000_s1">
                  <p:embed/>
                </p:oleObj>
              </mc:Choice>
              <mc:Fallback>
                <p:oleObj r:id="rId6" imgH="532765" imgW="1177290" progId="Paint.Picture">
                  <p:embed/>
                  <p:pic>
                    <p:nvPicPr>
                      <p:cNvPr id="217" name="Google Shape;217;p16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325235"/>
                        <a:ext cx="1177290" cy="5327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7"/>
          <p:cNvSpPr txBox="1"/>
          <p:nvPr>
            <p:ph type="title"/>
          </p:nvPr>
        </p:nvSpPr>
        <p:spPr>
          <a:xfrm>
            <a:off x="1774190" y="217170"/>
            <a:ext cx="10008870" cy="7981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US" sz="4800">
                <a:solidFill>
                  <a:srgbClr val="00B050"/>
                </a:solidFill>
              </a:rPr>
              <a:t>RNA VACCINES FOR Coronavirus Disease</a:t>
            </a:r>
            <a:endParaRPr b="1" sz="4800">
              <a:solidFill>
                <a:srgbClr val="00B050"/>
              </a:solidFill>
            </a:endParaRPr>
          </a:p>
        </p:txBody>
      </p:sp>
      <p:sp>
        <p:nvSpPr>
          <p:cNvPr id="223" name="Google Shape;223;p17"/>
          <p:cNvSpPr txBox="1"/>
          <p:nvPr>
            <p:ph idx="1" type="body"/>
          </p:nvPr>
        </p:nvSpPr>
        <p:spPr>
          <a:xfrm>
            <a:off x="5305425" y="1108710"/>
            <a:ext cx="6697345" cy="54870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mRNA vaccines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contain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instructions</a:t>
            </a:r>
            <a:r>
              <a:rPr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for</a:t>
            </a: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 making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the SARS-CoV-2 </a:t>
            </a:r>
            <a:r>
              <a:rPr b="1"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spike protein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These vaccines are given as injection, usually into the muscle.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After the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protein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piece is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made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, the </a:t>
            </a:r>
            <a:r>
              <a:rPr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cell breaks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down the </a:t>
            </a:r>
            <a:r>
              <a:rPr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instructions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and gets rid of them.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The mRNA never enters the nucleus of the cell, in which DNA is found.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The cell then displays the protein piece on its surface.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Our immune system recognizes that the protein doesn't belong there and begins building an immune response and making antibodies.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24" name="Google Shape;224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25" name="Google Shape;225;p17"/>
          <p:cNvGraphicFramePr/>
          <p:nvPr/>
        </p:nvGraphicFramePr>
        <p:xfrm>
          <a:off x="11014710" y="71755"/>
          <a:ext cx="1177290" cy="643255"/>
        </p:xfrm>
        <a:graphic>
          <a:graphicData uri="http://schemas.openxmlformats.org/presentationml/2006/ole">
            <mc:AlternateContent>
              <mc:Choice Requires="v">
                <p:oleObj r:id="rId5" imgH="643255" imgW="1177290" progId="Paint.Picture" spid="_x0000_s1">
                  <p:embed/>
                </p:oleObj>
              </mc:Choice>
              <mc:Fallback>
                <p:oleObj r:id="rId6" imgH="643255" imgW="1177290" progId="Paint.Picture">
                  <p:embed/>
                  <p:pic>
                    <p:nvPicPr>
                      <p:cNvPr id="225" name="Google Shape;225;p17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71755"/>
                        <a:ext cx="1177290" cy="6432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descr="Different types of COVID-19 vaccines: How they work - Mayo Clinic" id="226" name="Google Shape;226;p17"/>
          <p:cNvPicPr preferRelativeResize="0"/>
          <p:nvPr>
            <p:ph idx="1" type="body"/>
          </p:nvPr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32080" y="1195070"/>
            <a:ext cx="5181600" cy="54794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8"/>
          <p:cNvSpPr txBox="1"/>
          <p:nvPr>
            <p:ph type="title"/>
          </p:nvPr>
        </p:nvSpPr>
        <p:spPr>
          <a:xfrm>
            <a:off x="2940685" y="162560"/>
            <a:ext cx="9051925" cy="8528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00B050"/>
                </a:solidFill>
              </a:rPr>
              <a:t>FORENSIC-DNA FINGERPRINTING</a:t>
            </a:r>
            <a:endParaRPr b="1" sz="4800">
              <a:solidFill>
                <a:srgbClr val="00B050"/>
              </a:solidFill>
            </a:endParaRPr>
          </a:p>
        </p:txBody>
      </p:sp>
      <p:sp>
        <p:nvSpPr>
          <p:cNvPr id="232" name="Google Shape;232;p18"/>
          <p:cNvSpPr txBox="1"/>
          <p:nvPr>
            <p:ph idx="1" type="body"/>
          </p:nvPr>
        </p:nvSpPr>
        <p:spPr>
          <a:xfrm>
            <a:off x="222250" y="1016000"/>
            <a:ext cx="11654155" cy="55460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DNA fingerprinting, is also called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AutoNum type="arabicPeriod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DNA typing,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AutoNum type="arabicPeriod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DNA profiling,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AutoNum type="arabicPeriod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Genetic fingerprinting,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AutoNum type="arabicPeriod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Genotyping, or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AutoNum type="arabicPeriod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Identity testing.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It’s </a:t>
            </a:r>
            <a:r>
              <a:rPr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method of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isolating</a:t>
            </a:r>
            <a:r>
              <a:rPr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and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identifying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variable </a:t>
            </a:r>
            <a:r>
              <a:rPr i="1" lang="en-US" sz="20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elements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within the </a:t>
            </a:r>
            <a:r>
              <a:rPr i="1" lang="en-US" sz="20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base-pair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sequence of DNA.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DNA fingerprinting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is a laboratory technique.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It is used to</a:t>
            </a:r>
            <a:r>
              <a:rPr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determine</a:t>
            </a:r>
            <a:r>
              <a:rPr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the probable</a:t>
            </a:r>
            <a:r>
              <a:rPr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identity</a:t>
            </a:r>
            <a:r>
              <a:rPr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of a </a:t>
            </a:r>
            <a:r>
              <a:rPr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person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It is </a:t>
            </a:r>
            <a:r>
              <a:rPr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based on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the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nucleotide</a:t>
            </a:r>
            <a:r>
              <a:rPr i="1" lang="en-US" sz="20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sequences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of certain regions of human DNA that are</a:t>
            </a: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unique</a:t>
            </a:r>
            <a:r>
              <a:rPr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to individuals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33" name="Google Shape;233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34" name="Google Shape;234;p18"/>
          <p:cNvGraphicFramePr/>
          <p:nvPr/>
        </p:nvGraphicFramePr>
        <p:xfrm>
          <a:off x="10960735" y="6072505"/>
          <a:ext cx="1099820" cy="696595"/>
        </p:xfrm>
        <a:graphic>
          <a:graphicData uri="http://schemas.openxmlformats.org/presentationml/2006/ole">
            <mc:AlternateContent>
              <mc:Choice Requires="v">
                <p:oleObj r:id="rId5" imgH="696595" imgW="1099820" progId="Paint.Picture" spid="_x0000_s1">
                  <p:embed/>
                </p:oleObj>
              </mc:Choice>
              <mc:Fallback>
                <p:oleObj r:id="rId6" imgH="696595" imgW="1099820" progId="Paint.Picture">
                  <p:embed/>
                  <p:pic>
                    <p:nvPicPr>
                      <p:cNvPr id="234" name="Google Shape;234;p18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0960735" y="6072505"/>
                        <a:ext cx="1099820" cy="6965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9"/>
          <p:cNvSpPr txBox="1"/>
          <p:nvPr>
            <p:ph type="title"/>
          </p:nvPr>
        </p:nvSpPr>
        <p:spPr>
          <a:xfrm>
            <a:off x="3832225" y="114935"/>
            <a:ext cx="8246745" cy="7753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400"/>
              <a:buFont typeface="Calibri"/>
              <a:buNone/>
            </a:pPr>
            <a:r>
              <a:rPr b="1" lang="en-US">
                <a:solidFill>
                  <a:srgbClr val="00B050"/>
                </a:solidFill>
              </a:rPr>
              <a:t>FORENSIC-DNA FINGERPRINTING</a:t>
            </a:r>
            <a:endParaRPr/>
          </a:p>
        </p:txBody>
      </p:sp>
      <p:sp>
        <p:nvSpPr>
          <p:cNvPr id="240" name="Google Shape;240;p19"/>
          <p:cNvSpPr txBox="1"/>
          <p:nvPr>
            <p:ph idx="1" type="body"/>
          </p:nvPr>
        </p:nvSpPr>
        <p:spPr>
          <a:xfrm>
            <a:off x="276860" y="805815"/>
            <a:ext cx="11715115" cy="47986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i="1" lang="en-US" sz="20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procedure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for creating a </a:t>
            </a:r>
            <a:r>
              <a:rPr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DNA fingerprint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consists of following steps: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First, </a:t>
            </a: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obtain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a sample of </a:t>
            </a:r>
            <a:r>
              <a:rPr b="1" i="1" lang="en-US" sz="20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cells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, such as skin, hair, or blood cells, which contain DNA.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Then, </a:t>
            </a: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extract </a:t>
            </a:r>
            <a:r>
              <a:rPr lang="en-US" sz="20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DNA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from the cells and purify.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Then, </a:t>
            </a: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cut DNA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strands</a:t>
            </a: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at </a:t>
            </a:r>
            <a:r>
              <a:rPr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specific points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with proteins known as </a:t>
            </a:r>
            <a:r>
              <a:rPr b="1"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restriction enzymes</a:t>
            </a:r>
            <a:r>
              <a:rPr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The fragments are </a:t>
            </a: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sorted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by placing them on a </a:t>
            </a:r>
            <a:r>
              <a:rPr i="1" lang="en-US" sz="20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gel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Gel is </a:t>
            </a: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subjected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to an </a:t>
            </a:r>
            <a:r>
              <a:rPr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electric current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(</a:t>
            </a:r>
            <a:r>
              <a:rPr i="1" lang="en-US" sz="20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electrophoresis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): Shorter the fragment, the more quickly it moved towards the </a:t>
            </a:r>
            <a:r>
              <a:rPr lang="en-US" sz="20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positive pole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(anode).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The double stranded fragments are then subjected to </a:t>
            </a:r>
            <a:r>
              <a:rPr b="1"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blotting technique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(split DNA into single strands and transfer to a </a:t>
            </a:r>
            <a:r>
              <a:rPr lang="en-US" sz="20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nylon sheet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)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The fragments undergo </a:t>
            </a:r>
            <a:r>
              <a:rPr b="1"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autoradiography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in which they are exposed to </a:t>
            </a:r>
            <a:r>
              <a:rPr b="1"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DNA probes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(pieces of synthetic DNA that are radioactive).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A piece of</a:t>
            </a:r>
            <a:r>
              <a:rPr i="1" lang="en-US" sz="20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X-ray film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is then exposed to fragments, and a </a:t>
            </a:r>
            <a:r>
              <a:rPr i="1" lang="en-US" sz="20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dark mark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is produced at any </a:t>
            </a: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point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where a </a:t>
            </a: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radioactive probe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is attached.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The resultant pattern of marks could then be analyzed.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41" name="Google Shape;241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231265" cy="81851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42" name="Google Shape;242;p19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242" name="Google Shape;242;p19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/>
          <p:nvPr>
            <p:ph type="title"/>
          </p:nvPr>
        </p:nvSpPr>
        <p:spPr>
          <a:xfrm>
            <a:off x="970280" y="74295"/>
            <a:ext cx="10515600" cy="9410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00B050"/>
                </a:solidFill>
              </a:rPr>
              <a:t>OVERVIEW</a:t>
            </a:r>
            <a:endParaRPr b="1" sz="4800">
              <a:solidFill>
                <a:srgbClr val="00B050"/>
              </a:solidFill>
            </a:endParaRPr>
          </a:p>
        </p:txBody>
      </p:sp>
      <p:sp>
        <p:nvSpPr>
          <p:cNvPr id="96" name="Google Shape;96;p2"/>
          <p:cNvSpPr txBox="1"/>
          <p:nvPr>
            <p:ph idx="1" type="body"/>
          </p:nvPr>
        </p:nvSpPr>
        <p:spPr>
          <a:xfrm>
            <a:off x="431165" y="1429385"/>
            <a:ext cx="11395710" cy="47478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Carbohydrates in cellulose-based water filters production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762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 PHA and PLA in bioplastics production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762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Nucleic acids in vaccines and diagnosis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Proteins in food production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762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 Lipids in biodiesel and detergents production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762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 Enzymes in biosensors fabrication, food processing, detergent formulation and textile processing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97" name="Google Shape;97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8" name="Google Shape;98;p2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98" name="Google Shape;98;p2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0"/>
          <p:cNvSpPr txBox="1"/>
          <p:nvPr>
            <p:ph type="title"/>
          </p:nvPr>
        </p:nvSpPr>
        <p:spPr>
          <a:xfrm>
            <a:off x="319405" y="240030"/>
            <a:ext cx="11595100" cy="7753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400"/>
              <a:buFont typeface="Calibri"/>
              <a:buNone/>
            </a:pPr>
            <a:r>
              <a:rPr b="1" lang="en-US">
                <a:solidFill>
                  <a:srgbClr val="00B050"/>
                </a:solidFill>
              </a:rPr>
              <a:t>FORENSIC-DNA FINGERPRINTING</a:t>
            </a:r>
            <a:endParaRPr/>
          </a:p>
        </p:txBody>
      </p:sp>
      <p:sp>
        <p:nvSpPr>
          <p:cNvPr id="248" name="Google Shape;248;p20"/>
          <p:cNvSpPr txBox="1"/>
          <p:nvPr>
            <p:ph idx="1" type="body"/>
          </p:nvPr>
        </p:nvSpPr>
        <p:spPr>
          <a:xfrm>
            <a:off x="5426075" y="1153795"/>
            <a:ext cx="6675755" cy="57042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The DNA testing process is comprised of 4 main steps, including: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extraction,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quantization,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amplification, and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capillary electrophoresis.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It can be defined as :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None/>
            </a:pP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comparison</a:t>
            </a:r>
            <a:r>
              <a:rPr i="1" lang="en-US" sz="20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of the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DNA</a:t>
            </a:r>
            <a:r>
              <a:rPr i="1" lang="en-US" sz="20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 a person’s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nucleated cells</a:t>
            </a:r>
            <a:r>
              <a:rPr i="1" lang="en-US" sz="20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with that identified in biological matter</a:t>
            </a:r>
            <a:endParaRPr i="1" sz="2000">
              <a:solidFill>
                <a:srgbClr val="00B05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  Biological matter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can be found: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at the scene of a crime or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with the DNA of another person for the purpose of identification or exclusion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The application of these techniques introduces </a:t>
            </a:r>
            <a:r>
              <a:rPr b="1"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new factual evidence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to criminal investigations and court cases.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/>
          </a:p>
        </p:txBody>
      </p:sp>
      <p:pic>
        <p:nvPicPr>
          <p:cNvPr descr="CMRIT A++ Logo-01" id="249" name="Google Shape;249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725" y="0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50" name="Google Shape;250;p20"/>
          <p:cNvGraphicFramePr/>
          <p:nvPr/>
        </p:nvGraphicFramePr>
        <p:xfrm>
          <a:off x="11024235" y="121285"/>
          <a:ext cx="1077595" cy="674370"/>
        </p:xfrm>
        <a:graphic>
          <a:graphicData uri="http://schemas.openxmlformats.org/presentationml/2006/ole">
            <mc:AlternateContent>
              <mc:Choice Requires="v">
                <p:oleObj r:id="rId5" imgH="674370" imgW="1077595" progId="Paint.Picture" spid="_x0000_s1">
                  <p:embed/>
                </p:oleObj>
              </mc:Choice>
              <mc:Fallback>
                <p:oleObj r:id="rId6" imgH="674370" imgW="1077595" progId="Paint.Picture">
                  <p:embed/>
                  <p:pic>
                    <p:nvPicPr>
                      <p:cNvPr id="250" name="Google Shape;250;p20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24235" y="121285"/>
                        <a:ext cx="1077595" cy="6743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1" name="Google Shape;251;p20"/>
          <p:cNvGraphicFramePr/>
          <p:nvPr/>
        </p:nvGraphicFramePr>
        <p:xfrm>
          <a:off x="179705" y="911860"/>
          <a:ext cx="4972050" cy="5669915"/>
        </p:xfrm>
        <a:graphic>
          <a:graphicData uri="http://schemas.openxmlformats.org/presentationml/2006/ole">
            <mc:AlternateContent>
              <mc:Choice Requires="v">
                <p:oleObj r:id="rId8" imgH="5669915" imgW="4972050" progId="Paint.Picture" spid="_x0000_s2">
                  <p:embed/>
                </p:oleObj>
              </mc:Choice>
              <mc:Fallback>
                <p:oleObj r:id="rId9" imgH="5669915" imgW="4972050" progId="Paint.Picture">
                  <p:embed/>
                  <p:pic>
                    <p:nvPicPr>
                      <p:cNvPr id="251" name="Google Shape;251;p20"/>
                      <p:cNvPicPr preferRelativeResize="0"/>
                      <p:nvPr/>
                    </p:nvPicPr>
                    <p:blipFill rotWithShape="1">
                      <a:blip r:embed="rId10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79705" y="911860"/>
                        <a:ext cx="4972050" cy="56699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1"/>
          <p:cNvSpPr txBox="1"/>
          <p:nvPr>
            <p:ph type="title"/>
          </p:nvPr>
        </p:nvSpPr>
        <p:spPr>
          <a:xfrm>
            <a:off x="3380105" y="71755"/>
            <a:ext cx="8512810" cy="789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US" sz="4800">
                <a:solidFill>
                  <a:srgbClr val="00B050"/>
                </a:solidFill>
              </a:rPr>
              <a:t>Proteins in food production</a:t>
            </a:r>
            <a:endParaRPr b="1" sz="4800">
              <a:solidFill>
                <a:srgbClr val="00B050"/>
              </a:solidFill>
            </a:endParaRPr>
          </a:p>
        </p:txBody>
      </p:sp>
      <p:sp>
        <p:nvSpPr>
          <p:cNvPr id="257" name="Google Shape;257;p21"/>
          <p:cNvSpPr txBox="1"/>
          <p:nvPr>
            <p:ph idx="1" type="body"/>
          </p:nvPr>
        </p:nvSpPr>
        <p:spPr>
          <a:xfrm>
            <a:off x="398145" y="1330960"/>
            <a:ext cx="11417935" cy="484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Proteins are large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biomolecules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and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macromolecules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that comprise one or more long chains of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amino acid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residues.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Proteins are assembled from amino acids using information encoded in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Each protein has its own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unique amino acid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sequence that is specified by the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nucleotide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sequence of the gene, encoding this protein.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The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genetic code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is a set of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3-nucleotide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sets called </a:t>
            </a:r>
            <a:r>
              <a:rPr b="1"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codons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and each 3-nucleotide combination designates an amino acid.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The set of proteins expressed in a particular cell or cell type is known as its </a:t>
            </a:r>
            <a:r>
              <a:rPr b="1"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proteome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58" name="Google Shape;258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59" name="Google Shape;259;p21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259" name="Google Shape;259;p21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2"/>
          <p:cNvSpPr txBox="1"/>
          <p:nvPr>
            <p:ph type="title"/>
          </p:nvPr>
        </p:nvSpPr>
        <p:spPr>
          <a:xfrm>
            <a:off x="4823460" y="233045"/>
            <a:ext cx="7091680" cy="8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00B050"/>
                </a:solidFill>
              </a:rPr>
              <a:t>Continued...</a:t>
            </a:r>
            <a:endParaRPr b="1" sz="4800">
              <a:solidFill>
                <a:srgbClr val="00B050"/>
              </a:solidFill>
            </a:endParaRPr>
          </a:p>
        </p:txBody>
      </p:sp>
      <p:pic>
        <p:nvPicPr>
          <p:cNvPr descr="CMRIT A++ Logo-01" id="265" name="Google Shape;265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66" name="Google Shape;266;p22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266" name="Google Shape;266;p22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7" name="Google Shape;267;p22"/>
          <p:cNvSpPr txBox="1"/>
          <p:nvPr>
            <p:ph idx="1" type="body"/>
          </p:nvPr>
        </p:nvSpPr>
        <p:spPr>
          <a:xfrm>
            <a:off x="255270" y="1231265"/>
            <a:ext cx="11814175" cy="49460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Protein is a key part of any diet.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The average person needs about </a:t>
            </a:r>
            <a:r>
              <a:rPr b="1"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 grams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of protein every day for </a:t>
            </a:r>
            <a:r>
              <a:rPr b="1"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every 20 pounds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(9.072 kg)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of body weight.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b="1" lang="en-US" sz="2200">
                <a:latin typeface="Times New Roman"/>
                <a:ea typeface="Times New Roman"/>
                <a:cs typeface="Times New Roman"/>
                <a:sym typeface="Times New Roman"/>
              </a:rPr>
              <a:t>Animal-based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foods (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meat, poultry, fish, eggs, and dairy foods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) tend to be</a:t>
            </a:r>
            <a:r>
              <a:rPr b="1"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 good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sources of complete protein.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b="1" lang="en-US" sz="2200">
                <a:latin typeface="Times New Roman"/>
                <a:ea typeface="Times New Roman"/>
                <a:cs typeface="Times New Roman"/>
                <a:sym typeface="Times New Roman"/>
              </a:rPr>
              <a:t>Plant-based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foods (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fruits, vegetables, grains, nuts, and seeds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) often </a:t>
            </a:r>
            <a:r>
              <a:rPr b="1"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lack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one or more essential amino acid.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Proteins consist of</a:t>
            </a:r>
            <a:r>
              <a:rPr b="1" lang="en-US" sz="2200">
                <a:latin typeface="Times New Roman"/>
                <a:ea typeface="Times New Roman"/>
                <a:cs typeface="Times New Roman"/>
                <a:sym typeface="Times New Roman"/>
              </a:rPr>
              <a:t> α-lact albumin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1" lang="en-US" sz="2200">
                <a:latin typeface="Times New Roman"/>
                <a:ea typeface="Times New Roman"/>
                <a:cs typeface="Times New Roman"/>
                <a:sym typeface="Times New Roman"/>
              </a:rPr>
              <a:t>β-lacto globulin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1" lang="en-US" sz="2200">
                <a:latin typeface="Times New Roman"/>
                <a:ea typeface="Times New Roman"/>
                <a:cs typeface="Times New Roman"/>
                <a:sym typeface="Times New Roman"/>
              </a:rPr>
              <a:t>serum albumin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r>
              <a:rPr b="1" lang="en-US" sz="2200">
                <a:latin typeface="Times New Roman"/>
                <a:ea typeface="Times New Roman"/>
                <a:cs typeface="Times New Roman"/>
                <a:sym typeface="Times New Roman"/>
              </a:rPr>
              <a:t>immuno globulins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3"/>
          <p:cNvSpPr txBox="1"/>
          <p:nvPr>
            <p:ph type="title"/>
          </p:nvPr>
        </p:nvSpPr>
        <p:spPr>
          <a:xfrm>
            <a:off x="7696200" y="165735"/>
            <a:ext cx="2964180" cy="8502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400"/>
              <a:buFont typeface="Calibri"/>
              <a:buNone/>
            </a:pPr>
            <a:r>
              <a:rPr b="1" lang="en-US">
                <a:solidFill>
                  <a:srgbClr val="00B050"/>
                </a:solidFill>
              </a:rPr>
              <a:t>Continued...</a:t>
            </a:r>
            <a:endParaRPr/>
          </a:p>
        </p:txBody>
      </p:sp>
      <p:sp>
        <p:nvSpPr>
          <p:cNvPr id="273" name="Google Shape;273;p23"/>
          <p:cNvSpPr txBox="1"/>
          <p:nvPr>
            <p:ph idx="1" type="body"/>
          </p:nvPr>
        </p:nvSpPr>
        <p:spPr>
          <a:xfrm>
            <a:off x="6671945" y="1180465"/>
            <a:ext cx="5374640" cy="5469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Char char="✔"/>
            </a:pPr>
            <a:r>
              <a:rPr b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WHEY </a:t>
            </a:r>
            <a:r>
              <a:rPr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protein</a:t>
            </a:r>
            <a:r>
              <a:rPr b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is a mixture of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proteins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isolated from </a:t>
            </a:r>
            <a:r>
              <a:rPr b="1" lang="en-US" sz="2200">
                <a:latin typeface="Times New Roman"/>
                <a:ea typeface="Times New Roman"/>
                <a:cs typeface="Times New Roman"/>
                <a:sym typeface="Times New Roman"/>
              </a:rPr>
              <a:t>whey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(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liquid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by-product of cheese production)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b="1" lang="en-US" sz="2200">
                <a:latin typeface="Times New Roman"/>
                <a:ea typeface="Times New Roman"/>
                <a:cs typeface="Times New Roman"/>
                <a:sym typeface="Times New Roman"/>
              </a:rPr>
              <a:t>Whey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is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left over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when,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milk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is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coagulated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during the process of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cheese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production.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It contains everything, that is soluble from milk, after the pH is dropped to 4.6, during coagulation. 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It is a 5% solution of lactose in water.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It contains water soluble proteins of milk as well as some lipid content.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74" name="Google Shape;274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772775" y="0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75" name="Google Shape;275;p23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275" name="Google Shape;275;p23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descr="Whey Protein Expert Guide: Learn Everything About Whey Protein! | Muscle &amp;  Strength" id="276" name="Google Shape;276;p2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55575" y="71755"/>
            <a:ext cx="6515735" cy="6644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4"/>
          <p:cNvSpPr txBox="1"/>
          <p:nvPr>
            <p:ph type="title"/>
          </p:nvPr>
        </p:nvSpPr>
        <p:spPr>
          <a:xfrm>
            <a:off x="3094990" y="71120"/>
            <a:ext cx="8874760" cy="8502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400"/>
              <a:buFont typeface="Calibri"/>
              <a:buNone/>
            </a:pPr>
            <a:r>
              <a:rPr b="1" lang="en-US">
                <a:solidFill>
                  <a:srgbClr val="00B050"/>
                </a:solidFill>
              </a:rPr>
              <a:t>Continued...</a:t>
            </a:r>
            <a:endParaRPr/>
          </a:p>
        </p:txBody>
      </p:sp>
      <p:sp>
        <p:nvSpPr>
          <p:cNvPr id="282" name="Google Shape;282;p24"/>
          <p:cNvSpPr txBox="1"/>
          <p:nvPr>
            <p:ph idx="1" type="body"/>
          </p:nvPr>
        </p:nvSpPr>
        <p:spPr>
          <a:xfrm>
            <a:off x="222250" y="1016000"/>
            <a:ext cx="11637645" cy="5161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WHEY processing can be done by simple drying.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The relative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protein content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can be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 increased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by removing the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lactose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lipids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and other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non-protein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materials.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The primary </a:t>
            </a:r>
            <a:r>
              <a:rPr b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usage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of whey protein supplements is for muscle growth and development.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Eating WHEY protein supplements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 before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exercise </a:t>
            </a:r>
            <a:r>
              <a:rPr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will not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assist athletic performance.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It will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enhance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the body's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protein recovery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and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synthesis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after exercise.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It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increases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free amino acids in body's free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amino acid pool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83" name="Google Shape;283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84" name="Google Shape;284;p24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284" name="Google Shape;284;p24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5"/>
          <p:cNvSpPr txBox="1"/>
          <p:nvPr>
            <p:ph type="title"/>
          </p:nvPr>
        </p:nvSpPr>
        <p:spPr>
          <a:xfrm>
            <a:off x="3094990" y="71120"/>
            <a:ext cx="8874760" cy="8502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400"/>
              <a:buFont typeface="Calibri"/>
              <a:buNone/>
            </a:pPr>
            <a:r>
              <a:rPr b="1" lang="en-US">
                <a:solidFill>
                  <a:srgbClr val="00B050"/>
                </a:solidFill>
              </a:rPr>
              <a:t>Meat analogues</a:t>
            </a:r>
            <a:endParaRPr/>
          </a:p>
        </p:txBody>
      </p:sp>
      <p:sp>
        <p:nvSpPr>
          <p:cNvPr id="290" name="Google Shape;290;p25"/>
          <p:cNvSpPr txBox="1"/>
          <p:nvPr>
            <p:ph idx="1" type="body"/>
          </p:nvPr>
        </p:nvSpPr>
        <p:spPr>
          <a:xfrm>
            <a:off x="222250" y="1016000"/>
            <a:ext cx="11637645" cy="5655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 lnSpcReduction="10000"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High moisture extrusion cooking enables the production of fresh, premium meat analogues.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287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These are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texturally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like muscle meat from plant or animal proteins.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287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The </a:t>
            </a:r>
            <a:r>
              <a:rPr i="1" lang="en-US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appearance</a:t>
            </a:r>
            <a:r>
              <a:rPr lang="en-US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and eating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US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sensation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are similar to cooked meat while high protein content offers a similar nutritional value.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287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Meat analogues, can be defined as: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2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ct val="100000"/>
              <a:buNone/>
            </a:pPr>
            <a:r>
              <a:rPr lang="en-US" sz="222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2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products that mimic meat in:</a:t>
            </a:r>
            <a:endParaRPr sz="222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▪"/>
            </a:pPr>
            <a:r>
              <a:rPr i="1" lang="en-US" sz="222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its functionality</a:t>
            </a:r>
            <a:endParaRPr i="1" sz="222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▪"/>
            </a:pPr>
            <a:r>
              <a:rPr i="1" lang="en-US" sz="222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bearing similar appearance</a:t>
            </a:r>
            <a:endParaRPr i="1" sz="222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▪"/>
            </a:pPr>
            <a:r>
              <a:rPr i="1" lang="en-US" sz="222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texture, and</a:t>
            </a:r>
            <a:endParaRPr i="1" sz="222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▪"/>
            </a:pPr>
            <a:r>
              <a:rPr i="1" lang="en-US" sz="222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sensory attributes to meat</a:t>
            </a:r>
            <a:endParaRPr i="1" sz="222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i="1" sz="220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Production of meat analogues has been on the </a:t>
            </a:r>
            <a:r>
              <a:rPr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increase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for healthy, low environmental impact, and ethical meat substitutes.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91" name="Google Shape;291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92" name="Google Shape;292;p25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292" name="Google Shape;292;p25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6"/>
          <p:cNvSpPr txBox="1"/>
          <p:nvPr>
            <p:ph type="title"/>
          </p:nvPr>
        </p:nvSpPr>
        <p:spPr>
          <a:xfrm>
            <a:off x="6838315" y="189230"/>
            <a:ext cx="3750945" cy="747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US">
                <a:solidFill>
                  <a:srgbClr val="00B050"/>
                </a:solidFill>
              </a:rPr>
              <a:t>Continued...</a:t>
            </a:r>
            <a:endParaRPr/>
          </a:p>
        </p:txBody>
      </p:sp>
      <p:sp>
        <p:nvSpPr>
          <p:cNvPr id="298" name="Google Shape;298;p26"/>
          <p:cNvSpPr txBox="1"/>
          <p:nvPr>
            <p:ph idx="1" type="body"/>
          </p:nvPr>
        </p:nvSpPr>
        <p:spPr>
          <a:xfrm>
            <a:off x="6485890" y="1142365"/>
            <a:ext cx="5467350" cy="52971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The factors that lead to this shift is: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287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due to low fat and calorie foods intake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flexitarians, animal disease, natural resources depletion,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reduce greenhouse gas emission.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287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Currently, available meat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analog products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are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plant-based meat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in which, the quality is similar to the conventional meat.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287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The ingredients used are mainly</a:t>
            </a:r>
            <a:r>
              <a:rPr b="1" lang="en-US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soy proteins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with novel ingredients added, such as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mycoprotein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soy leghemoglobin</a:t>
            </a:r>
            <a:endParaRPr i="1" sz="220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99" name="Google Shape;299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772775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00" name="Google Shape;300;p26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00" name="Google Shape;300;p26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descr="Plant-based meat analogue (PBMA) as a sustainable food: a concise review |  SpringerLink" id="301" name="Google Shape;301;p26"/>
          <p:cNvPicPr preferRelativeResize="0"/>
          <p:nvPr>
            <p:ph idx="2" type="body"/>
          </p:nvPr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20650" y="333375"/>
            <a:ext cx="6240145" cy="630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"/>
          <p:cNvSpPr txBox="1"/>
          <p:nvPr>
            <p:ph type="title"/>
          </p:nvPr>
        </p:nvSpPr>
        <p:spPr>
          <a:xfrm>
            <a:off x="6408420" y="189230"/>
            <a:ext cx="5490845" cy="747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US">
                <a:solidFill>
                  <a:srgbClr val="00B050"/>
                </a:solidFill>
              </a:rPr>
              <a:t>PLANT BASED PROTEINS</a:t>
            </a:r>
            <a:endParaRPr/>
          </a:p>
        </p:txBody>
      </p:sp>
      <p:pic>
        <p:nvPicPr>
          <p:cNvPr descr="CMRIT A++ Logo-01" id="307" name="Google Shape;307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065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08" name="Google Shape;308;p27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08" name="Google Shape;308;p27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" name="Google Shape;309;p27"/>
          <p:cNvSpPr txBox="1"/>
          <p:nvPr>
            <p:ph idx="2" type="body"/>
          </p:nvPr>
        </p:nvSpPr>
        <p:spPr>
          <a:xfrm>
            <a:off x="295275" y="1122680"/>
            <a:ext cx="11685905" cy="50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Char char="✔"/>
            </a:pP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Plant protein is simply a meaningful food source of protein which is from plants.</a:t>
            </a:r>
            <a:endParaRPr sz="22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7629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None/>
            </a:pPr>
            <a:r>
              <a:t/>
            </a:r>
            <a:endParaRPr sz="22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Char char="✔"/>
            </a:pP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It </a:t>
            </a:r>
            <a:r>
              <a:rPr lang="en-US" sz="222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includes </a:t>
            </a:r>
            <a:r>
              <a:rPr i="1" lang="en-US" sz="2220">
                <a:latin typeface="Times New Roman"/>
                <a:ea typeface="Times New Roman"/>
                <a:cs typeface="Times New Roman"/>
                <a:sym typeface="Times New Roman"/>
              </a:rPr>
              <a:t>pulses</a:t>
            </a: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i="1" lang="en-US" sz="2220">
                <a:latin typeface="Times New Roman"/>
                <a:ea typeface="Times New Roman"/>
                <a:cs typeface="Times New Roman"/>
                <a:sym typeface="Times New Roman"/>
              </a:rPr>
              <a:t>tofu</a:t>
            </a: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, soya, tempeh, seitan, nuts, seeds, certain grains and even peas. </a:t>
            </a:r>
            <a:endParaRPr sz="22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7629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None/>
            </a:pPr>
            <a:r>
              <a:t/>
            </a:r>
            <a:endParaRPr sz="22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220"/>
              <a:buFont typeface="Noto Sans Symbols"/>
              <a:buChar char="✔"/>
            </a:pPr>
            <a:r>
              <a:rPr i="1" lang="en-US" sz="222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Pulses</a:t>
            </a: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 are a large group of plants, which include chickpeas, lentils, beans and split peas.</a:t>
            </a:r>
            <a:endParaRPr sz="22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7629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None/>
            </a:pPr>
            <a:r>
              <a:t/>
            </a:r>
            <a:endParaRPr sz="22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Char char="✔"/>
            </a:pP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Plant proteins are highly nutritious – not only as </a:t>
            </a:r>
            <a:r>
              <a:rPr i="1" lang="en-US" sz="222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good sources of protein</a:t>
            </a: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, but also because they provide other nutrients such as </a:t>
            </a:r>
            <a:r>
              <a:rPr i="1" lang="en-US" sz="2220">
                <a:latin typeface="Times New Roman"/>
                <a:ea typeface="Times New Roman"/>
                <a:cs typeface="Times New Roman"/>
                <a:sym typeface="Times New Roman"/>
              </a:rPr>
              <a:t>fibre, vitamins </a:t>
            </a: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and </a:t>
            </a:r>
            <a:r>
              <a:rPr i="1" lang="en-US" sz="2220">
                <a:latin typeface="Times New Roman"/>
                <a:ea typeface="Times New Roman"/>
                <a:cs typeface="Times New Roman"/>
                <a:sym typeface="Times New Roman"/>
              </a:rPr>
              <a:t>minerals. </a:t>
            </a:r>
            <a:endParaRPr i="1" sz="22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7629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None/>
            </a:pPr>
            <a:r>
              <a:t/>
            </a:r>
            <a:endParaRPr i="1" sz="22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Char char="✔"/>
            </a:pP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By incorporating plant proteins into our diet, such as pulses, peas and nuts, one can easily boost fibre intake.</a:t>
            </a:r>
            <a:endParaRPr sz="22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7629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None/>
            </a:pPr>
            <a:r>
              <a:t/>
            </a:r>
            <a:endParaRPr sz="222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8"/>
          <p:cNvSpPr txBox="1"/>
          <p:nvPr>
            <p:ph type="title"/>
          </p:nvPr>
        </p:nvSpPr>
        <p:spPr>
          <a:xfrm>
            <a:off x="6408420" y="189230"/>
            <a:ext cx="5490845" cy="747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US">
                <a:solidFill>
                  <a:srgbClr val="00B050"/>
                </a:solidFill>
              </a:rPr>
              <a:t>PLANT BASED PROTEINS</a:t>
            </a:r>
            <a:endParaRPr/>
          </a:p>
        </p:txBody>
      </p:sp>
      <p:pic>
        <p:nvPicPr>
          <p:cNvPr descr="CMRIT A++ Logo-01" id="315" name="Google Shape;315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065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16" name="Google Shape;316;p28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16" name="Google Shape;316;p28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" name="Google Shape;317;p28"/>
          <p:cNvSpPr txBox="1"/>
          <p:nvPr>
            <p:ph idx="2" type="body"/>
          </p:nvPr>
        </p:nvSpPr>
        <p:spPr>
          <a:xfrm>
            <a:off x="339090" y="1015365"/>
            <a:ext cx="11560175" cy="56457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Consumer </a:t>
            </a:r>
            <a:r>
              <a:rPr b="1"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demand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for plant protein-based products is</a:t>
            </a:r>
            <a:r>
              <a:rPr b="1"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 high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and expected to grow considerably in the next decade.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287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Factors contributing to </a:t>
            </a:r>
            <a:r>
              <a:rPr b="1"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rise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in </a:t>
            </a:r>
            <a:r>
              <a:rPr b="1"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popularity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of </a:t>
            </a:r>
            <a:r>
              <a:rPr b="1"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plant proteins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include: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287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AutoNum type="arabicPeriod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Potential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health benefits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associated with increased intake of plant-based diets.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Consumer concerns regarding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adverse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health effects of consuming diets high in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animal protein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Increased consumer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recognition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of the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need</a:t>
            </a:r>
            <a:r>
              <a:rPr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to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improve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, environmental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sustainability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of food production.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Ethical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issues regarding the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treatment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of animals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General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consumer view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of protein as a “</a:t>
            </a:r>
            <a:r>
              <a:rPr i="1" lang="en-US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positive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” nutrient.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287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There is </a:t>
            </a:r>
            <a:r>
              <a:rPr i="1" lang="en-US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higher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health and physical functional </a:t>
            </a:r>
            <a:r>
              <a:rPr i="1" lang="en-US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benefits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in plant-based protein diets.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287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But </a:t>
            </a:r>
            <a:r>
              <a:rPr i="1" lang="en-US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nutritional quality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of plant proteins may be inferior in some respects relative to animal proteins.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9"/>
          <p:cNvSpPr txBox="1"/>
          <p:nvPr>
            <p:ph type="title"/>
          </p:nvPr>
        </p:nvSpPr>
        <p:spPr>
          <a:xfrm>
            <a:off x="1058545" y="255270"/>
            <a:ext cx="10889615" cy="874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Times New Roman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 sz="4800">
                <a:solidFill>
                  <a:srgbClr val="00B050"/>
                </a:solidFill>
              </a:rPr>
              <a:t>Lipids in biodiesel and detergents production</a:t>
            </a:r>
            <a:endParaRPr b="1" sz="4800">
              <a:solidFill>
                <a:srgbClr val="00B050"/>
              </a:solidFill>
            </a:endParaRPr>
          </a:p>
        </p:txBody>
      </p:sp>
      <p:sp>
        <p:nvSpPr>
          <p:cNvPr id="323" name="Google Shape;323;p29"/>
          <p:cNvSpPr txBox="1"/>
          <p:nvPr>
            <p:ph idx="1" type="body"/>
          </p:nvPr>
        </p:nvSpPr>
        <p:spPr>
          <a:xfrm>
            <a:off x="210820" y="1306195"/>
            <a:ext cx="11737340" cy="52336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Lipids, are important biomolecule.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The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functions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of lipids include </a:t>
            </a:r>
            <a:r>
              <a:rPr i="1" lang="en-US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storing</a:t>
            </a:r>
            <a:r>
              <a:rPr lang="en-US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energy,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US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signaling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and acting as</a:t>
            </a:r>
            <a:r>
              <a:rPr i="1" lang="en-US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structural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components of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 cell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membranes.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Lipids have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applications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in the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cosmetic, food industries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and in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nanotechnology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Within the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body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, lipids function as: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an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energy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reserve,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regulate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hormones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transmit nerve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impulses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cushion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vital organs,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transport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fat-soluble nutrients.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24" name="Google Shape;324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590040" cy="10572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25" name="Google Shape;325;p29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25" name="Google Shape;325;p29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"/>
          <p:cNvSpPr txBox="1"/>
          <p:nvPr>
            <p:ph type="title"/>
          </p:nvPr>
        </p:nvSpPr>
        <p:spPr>
          <a:xfrm>
            <a:off x="1650365" y="71755"/>
            <a:ext cx="10363835" cy="1325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US" sz="5335">
                <a:solidFill>
                  <a:srgbClr val="00B050"/>
                </a:solidFill>
              </a:rPr>
              <a:t>Carbohydrates in cellulose-based water filters production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04" name="Google Shape;104;p3"/>
          <p:cNvSpPr txBox="1"/>
          <p:nvPr>
            <p:ph idx="1" type="body"/>
          </p:nvPr>
        </p:nvSpPr>
        <p:spPr>
          <a:xfrm>
            <a:off x="309880" y="1572260"/>
            <a:ext cx="11605260" cy="50565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What are carbohydrates?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Carbohydrates, or carbs, are sugar molecules.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Body breaks down carbohydrates into glucose.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Glucose, or blood sugar, is the main source of energy for the body's cells, tissues, and organs.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05" name="Google Shape;105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6" name="Google Shape;106;p3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06" name="Google Shape;106;p3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0"/>
          <p:cNvSpPr txBox="1"/>
          <p:nvPr>
            <p:ph type="title"/>
          </p:nvPr>
        </p:nvSpPr>
        <p:spPr>
          <a:xfrm>
            <a:off x="1047115" y="255270"/>
            <a:ext cx="10889615" cy="974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imes New Roman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 sz="4800">
                <a:solidFill>
                  <a:srgbClr val="00B050"/>
                </a:solidFill>
              </a:rPr>
              <a:t>Lipids in biodiesel </a:t>
            </a:r>
            <a:endParaRPr b="1" sz="4800">
              <a:solidFill>
                <a:srgbClr val="00B050"/>
              </a:solidFill>
            </a:endParaRPr>
          </a:p>
        </p:txBody>
      </p:sp>
      <p:sp>
        <p:nvSpPr>
          <p:cNvPr id="331" name="Google Shape;331;p30"/>
          <p:cNvSpPr txBox="1"/>
          <p:nvPr>
            <p:ph idx="1" type="body"/>
          </p:nvPr>
        </p:nvSpPr>
        <p:spPr>
          <a:xfrm>
            <a:off x="276860" y="1228725"/>
            <a:ext cx="11539220" cy="50914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28600" lvl="0" marL="2286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Lipid obtained from </a:t>
            </a:r>
            <a:r>
              <a:rPr b="1"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food waste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was used as a potential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feedstock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for biodiesel production.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Biodiesel production used both a chemical catalyst and a biocatalyst.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Biodiesel demonstrates an </a:t>
            </a:r>
            <a:r>
              <a:rPr b="1"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animal fat-based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or </a:t>
            </a:r>
            <a:r>
              <a:rPr b="1"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vegetable oil based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diesel fuel.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Biodiesel is generally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made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by </a:t>
            </a:r>
            <a:r>
              <a:rPr b="1"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esterifying lipids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(e.g. vegetable oil, and animal fat) with an </a:t>
            </a:r>
            <a:r>
              <a:rPr b="1"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alcohol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generating fatty acid </a:t>
            </a:r>
            <a:r>
              <a:rPr b="1" i="1" lang="en-US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esters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Biodiesel can be used singly or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blended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with </a:t>
            </a:r>
            <a:r>
              <a:rPr b="1"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gasoline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in any proportions.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Biodiesel blends can also be utilized as </a:t>
            </a:r>
            <a:r>
              <a:rPr b="1"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heating oil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32" name="Google Shape;332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33" name="Google Shape;333;p30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33" name="Google Shape;333;p30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1"/>
          <p:cNvSpPr txBox="1"/>
          <p:nvPr>
            <p:ph type="title"/>
          </p:nvPr>
        </p:nvSpPr>
        <p:spPr>
          <a:xfrm>
            <a:off x="4723130" y="200025"/>
            <a:ext cx="7279640" cy="925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imes New Roman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 sz="4800">
                <a:solidFill>
                  <a:srgbClr val="00B050"/>
                </a:solidFill>
              </a:rPr>
              <a:t>Lipids in biodiesel </a:t>
            </a:r>
            <a:endParaRPr b="1" sz="4800">
              <a:solidFill>
                <a:srgbClr val="00B050"/>
              </a:solidFill>
            </a:endParaRPr>
          </a:p>
        </p:txBody>
      </p:sp>
      <p:sp>
        <p:nvSpPr>
          <p:cNvPr id="339" name="Google Shape;339;p31"/>
          <p:cNvSpPr txBox="1"/>
          <p:nvPr>
            <p:ph idx="1" type="body"/>
          </p:nvPr>
        </p:nvSpPr>
        <p:spPr>
          <a:xfrm>
            <a:off x="2983865" y="6009640"/>
            <a:ext cx="6410960" cy="718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Biodiesel production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40" name="Google Shape;340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41" name="Google Shape;341;p31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41" name="Google Shape;341;p31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descr="Biodiesel production from engineered sugarcane lipids under uncertain  feedstock compositions: Process design and techno-economic analysis -  ScienceDirect" id="342" name="Google Shape;342;p3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56870" y="1247140"/>
            <a:ext cx="11384280" cy="48253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2"/>
          <p:cNvSpPr txBox="1"/>
          <p:nvPr>
            <p:ph type="title"/>
          </p:nvPr>
        </p:nvSpPr>
        <p:spPr>
          <a:xfrm>
            <a:off x="838200" y="255905"/>
            <a:ext cx="10889615" cy="840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imes New Roman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 sz="4800">
                <a:solidFill>
                  <a:srgbClr val="00B050"/>
                </a:solidFill>
              </a:rPr>
              <a:t>Lipids in detergents production</a:t>
            </a:r>
            <a:endParaRPr b="1" sz="4800">
              <a:solidFill>
                <a:srgbClr val="00B050"/>
              </a:solidFill>
            </a:endParaRPr>
          </a:p>
        </p:txBody>
      </p:sp>
      <p:sp>
        <p:nvSpPr>
          <p:cNvPr id="348" name="Google Shape;348;p32"/>
          <p:cNvSpPr txBox="1"/>
          <p:nvPr>
            <p:ph idx="1" type="body"/>
          </p:nvPr>
        </p:nvSpPr>
        <p:spPr>
          <a:xfrm>
            <a:off x="354330" y="1198245"/>
            <a:ext cx="11373485" cy="52533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228600" lvl="0" marL="2286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Lipid also has an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interesting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application in </a:t>
            </a:r>
            <a:r>
              <a:rPr b="1"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cleaning agents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Considering the case of DETERGENTS.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b="1"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hydrophobic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end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of the phospholipid bilayer stays away from the water.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This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avoids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the dissolution of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cell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membrane in water.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But the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detergent</a:t>
            </a:r>
            <a:r>
              <a:rPr b="1" lang="en-US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can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bind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to the </a:t>
            </a:r>
            <a:r>
              <a:rPr b="1"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hydrophobic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end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of the cell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membrane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and form a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solution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with water.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Thus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breaking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the cell membrane barrier.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49" name="Google Shape;349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50" name="Google Shape;350;p32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50" name="Google Shape;350;p32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3"/>
          <p:cNvSpPr txBox="1"/>
          <p:nvPr>
            <p:ph type="title"/>
          </p:nvPr>
        </p:nvSpPr>
        <p:spPr>
          <a:xfrm>
            <a:off x="981075" y="181610"/>
            <a:ext cx="10889615" cy="8337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imes New Roman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 sz="4800">
                <a:solidFill>
                  <a:srgbClr val="00B050"/>
                </a:solidFill>
              </a:rPr>
              <a:t>Lipids in detergents production</a:t>
            </a:r>
            <a:endParaRPr b="1" sz="4800">
              <a:solidFill>
                <a:srgbClr val="00B050"/>
              </a:solidFill>
            </a:endParaRPr>
          </a:p>
        </p:txBody>
      </p:sp>
      <p:sp>
        <p:nvSpPr>
          <p:cNvPr id="356" name="Google Shape;356;p33"/>
          <p:cNvSpPr txBox="1"/>
          <p:nvPr>
            <p:ph idx="1" type="body"/>
          </p:nvPr>
        </p:nvSpPr>
        <p:spPr>
          <a:xfrm>
            <a:off x="355600" y="1210310"/>
            <a:ext cx="11514455" cy="54629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228600" lvl="0" marL="2286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Detergent</a:t>
            </a:r>
            <a:r>
              <a:rPr b="1" lang="en-US" sz="2200">
                <a:latin typeface="Times New Roman"/>
                <a:ea typeface="Times New Roman"/>
                <a:cs typeface="Times New Roman"/>
                <a:sym typeface="Times New Roman"/>
              </a:rPr>
              <a:t> monomers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US" sz="22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solubilize</a:t>
            </a:r>
            <a:r>
              <a:rPr lang="en-US" sz="22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membrane </a:t>
            </a:r>
            <a:r>
              <a:rPr b="1"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proteins</a:t>
            </a:r>
            <a:r>
              <a:rPr b="1" lang="en-US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by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partitioning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into the membrane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 bilayer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With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increasing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amounts of detergents, membranes undergo various stages of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solubilization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The initial stage is </a:t>
            </a:r>
            <a:r>
              <a:rPr b="1"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lysis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or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rupture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of the membrane.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Lipids have the same general structure as detergents.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Lipids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differ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from detergents in the: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b="1" lang="en-US" sz="2200">
                <a:latin typeface="Times New Roman"/>
                <a:ea typeface="Times New Roman"/>
                <a:cs typeface="Times New Roman"/>
                <a:sym typeface="Times New Roman"/>
              </a:rPr>
              <a:t>Shape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of the monomers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b="1" lang="en-US" sz="2200">
                <a:latin typeface="Times New Roman"/>
                <a:ea typeface="Times New Roman"/>
                <a:cs typeface="Times New Roman"/>
                <a:sym typeface="Times New Roman"/>
              </a:rPr>
              <a:t>Type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of aggregates formed in solution,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b="1" lang="en-US" sz="2200">
                <a:latin typeface="Times New Roman"/>
                <a:ea typeface="Times New Roman"/>
                <a:cs typeface="Times New Roman"/>
                <a:sym typeface="Times New Roman"/>
              </a:rPr>
              <a:t>Concentration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range required for aggregation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57" name="Google Shape;357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58" name="Google Shape;358;p33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58" name="Google Shape;358;p33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4"/>
          <p:cNvSpPr txBox="1"/>
          <p:nvPr>
            <p:ph type="title"/>
          </p:nvPr>
        </p:nvSpPr>
        <p:spPr>
          <a:xfrm>
            <a:off x="1355090" y="189230"/>
            <a:ext cx="10515600" cy="8972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00B050"/>
                </a:solidFill>
              </a:rPr>
              <a:t>Enzymes in biosensors fabrication</a:t>
            </a:r>
            <a:endParaRPr b="1" sz="4800">
              <a:solidFill>
                <a:srgbClr val="00B050"/>
              </a:solidFill>
            </a:endParaRPr>
          </a:p>
        </p:txBody>
      </p:sp>
      <p:sp>
        <p:nvSpPr>
          <p:cNvPr id="364" name="Google Shape;364;p34"/>
          <p:cNvSpPr txBox="1"/>
          <p:nvPr>
            <p:ph idx="1" type="body"/>
          </p:nvPr>
        </p:nvSpPr>
        <p:spPr>
          <a:xfrm>
            <a:off x="332740" y="1185545"/>
            <a:ext cx="11537315" cy="5211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28600" lvl="0" marL="2286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Enzymes  are proteins that help </a:t>
            </a:r>
            <a:r>
              <a:rPr b="1"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speed up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metabolism, or the chemical reactions in our bodies.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Our bodies naturally produce enzymes.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6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kinds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of enzymes are as follows: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AutoNum type="arabicPeriod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Hydrolases,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AutoNum type="arabicPeriod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Oxidoreductases,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AutoNum type="arabicPeriod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Lyases,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AutoNum type="arabicPeriod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Transferases,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AutoNum type="arabicPeriod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Ligases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AutoNum type="arabicPeriod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Isomerases.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65" name="Google Shape;365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66" name="Google Shape;366;p34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66" name="Google Shape;366;p34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5"/>
          <p:cNvSpPr txBox="1"/>
          <p:nvPr>
            <p:ph type="title"/>
          </p:nvPr>
        </p:nvSpPr>
        <p:spPr>
          <a:xfrm>
            <a:off x="1355090" y="189230"/>
            <a:ext cx="10515600" cy="8972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00B050"/>
                </a:solidFill>
              </a:rPr>
              <a:t>Enzymes </a:t>
            </a:r>
            <a:endParaRPr b="1" sz="4800">
              <a:solidFill>
                <a:srgbClr val="00B050"/>
              </a:solidFill>
            </a:endParaRPr>
          </a:p>
        </p:txBody>
      </p:sp>
      <p:sp>
        <p:nvSpPr>
          <p:cNvPr id="372" name="Google Shape;372;p35"/>
          <p:cNvSpPr txBox="1"/>
          <p:nvPr>
            <p:ph idx="1" type="body"/>
          </p:nvPr>
        </p:nvSpPr>
        <p:spPr>
          <a:xfrm>
            <a:off x="200025" y="1015365"/>
            <a:ext cx="11671300" cy="56686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 lnSpcReduction="10000"/>
          </a:bodyPr>
          <a:lstStyle/>
          <a:p>
            <a:pPr indent="-228600" lvl="0" marL="2286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Enzymes perform the task of</a:t>
            </a:r>
            <a:r>
              <a:rPr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lowering</a:t>
            </a:r>
            <a:r>
              <a:rPr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a reaction's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activation energy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287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Enzymes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bind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to reactant molecules and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hold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them such that: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the chemical bond-breaking process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bond-forming processes take place more readily.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Biosensors represent a fast, precise and continuous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monitoring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of analytes due to: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their high specificity,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simplicity,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scalability,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they are enzyme-based 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287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Enzymes have the ability to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detect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lower analyte concentration limits.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So enzymes are used in biosensors.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73" name="Google Shape;373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74" name="Google Shape;374;p35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74" name="Google Shape;374;p35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6"/>
          <p:cNvSpPr txBox="1"/>
          <p:nvPr>
            <p:ph type="title"/>
          </p:nvPr>
        </p:nvSpPr>
        <p:spPr>
          <a:xfrm>
            <a:off x="1355090" y="189230"/>
            <a:ext cx="10515600" cy="8972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00B050"/>
                </a:solidFill>
              </a:rPr>
              <a:t>Enzymes in biosensors fabrication</a:t>
            </a:r>
            <a:endParaRPr b="1" sz="4800">
              <a:solidFill>
                <a:srgbClr val="00B050"/>
              </a:solidFill>
            </a:endParaRPr>
          </a:p>
        </p:txBody>
      </p:sp>
      <p:sp>
        <p:nvSpPr>
          <p:cNvPr id="380" name="Google Shape;380;p36"/>
          <p:cNvSpPr txBox="1"/>
          <p:nvPr>
            <p:ph idx="1" type="body"/>
          </p:nvPr>
        </p:nvSpPr>
        <p:spPr>
          <a:xfrm>
            <a:off x="232410" y="1015365"/>
            <a:ext cx="11825605" cy="56572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 lnSpcReduction="20000"/>
          </a:bodyPr>
          <a:lstStyle/>
          <a:p>
            <a:pPr indent="-228600" lvl="0" marL="2286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Biosensors are employed in</a:t>
            </a:r>
            <a:r>
              <a:rPr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applications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such as: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disease monitoring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drug discovery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detection of pollutants, disease-causing micro-organisms and markers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287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Various </a:t>
            </a:r>
            <a:r>
              <a:rPr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types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of biosensors being used are: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enzyme-based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tissue-based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immunosensors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DNA biosensors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thermal and piezoelectric biosensors.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287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There are wide variety of enzymes used in biosensors.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One such enzyme is </a:t>
            </a:r>
            <a:r>
              <a:rPr b="1"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glucose oxidase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, mainly in</a:t>
            </a:r>
            <a:r>
              <a:rPr b="1"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amperometric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glucose biosensor</a:t>
            </a:r>
            <a:r>
              <a:rPr lang="en-US"/>
              <a:t>.</a:t>
            </a:r>
            <a:endParaRPr/>
          </a:p>
        </p:txBody>
      </p:sp>
      <p:pic>
        <p:nvPicPr>
          <p:cNvPr descr="CMRIT A++ Logo-01" id="381" name="Google Shape;381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82" name="Google Shape;382;p36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82" name="Google Shape;382;p36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7"/>
          <p:cNvSpPr txBox="1"/>
          <p:nvPr>
            <p:ph type="title"/>
          </p:nvPr>
        </p:nvSpPr>
        <p:spPr>
          <a:xfrm>
            <a:off x="1551305" y="254635"/>
            <a:ext cx="10515600" cy="8299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00B050"/>
                </a:solidFill>
              </a:rPr>
              <a:t>GLUCOSE OXIDASE IN BIOSENSORS</a:t>
            </a:r>
            <a:endParaRPr b="1" sz="4800">
              <a:solidFill>
                <a:srgbClr val="00B050"/>
              </a:solidFill>
            </a:endParaRPr>
          </a:p>
        </p:txBody>
      </p:sp>
      <p:sp>
        <p:nvSpPr>
          <p:cNvPr id="388" name="Google Shape;388;p37"/>
          <p:cNvSpPr txBox="1"/>
          <p:nvPr>
            <p:ph idx="1" type="body"/>
          </p:nvPr>
        </p:nvSpPr>
        <p:spPr>
          <a:xfrm>
            <a:off x="298450" y="1016000"/>
            <a:ext cx="11561445" cy="5568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b="1" lang="en-US" sz="2200">
                <a:latin typeface="Times New Roman"/>
                <a:ea typeface="Times New Roman"/>
                <a:cs typeface="Times New Roman"/>
                <a:sym typeface="Times New Roman"/>
              </a:rPr>
              <a:t>Glucose oxidase (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GOx) is widely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used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due to its better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stability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and relatively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inexpensive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GOx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catalyses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the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redox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reaction and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transfer </a:t>
            </a:r>
            <a:r>
              <a:rPr i="1" lang="en-US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electrons</a:t>
            </a:r>
            <a:r>
              <a:rPr lang="en-US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from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enzyme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active sites to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electrode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for </a:t>
            </a:r>
            <a:r>
              <a:rPr b="1" lang="en-US" sz="2200">
                <a:latin typeface="Times New Roman"/>
                <a:ea typeface="Times New Roman"/>
                <a:cs typeface="Times New Roman"/>
                <a:sym typeface="Times New Roman"/>
              </a:rPr>
              <a:t>glucose level analysis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in blood samples.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Amperometric glucose biosensor was fabricated by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immobilizing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GOx.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GOx the most popular enzyme: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it’s used for glucose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detection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it’s able to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reduce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oxygen to hydrogen peroxide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it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transforms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glucose to d-glucono-1 and 5-lactone.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Quantification of glucose can be achieved based on either: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the detection of hydrogen peroxide produced or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the oxygen consumed.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descr="CMRIT A++ Logo-01" id="389" name="Google Shape;389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90" name="Google Shape;390;p37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90" name="Google Shape;390;p37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8"/>
          <p:cNvSpPr txBox="1"/>
          <p:nvPr>
            <p:ph type="title"/>
          </p:nvPr>
        </p:nvSpPr>
        <p:spPr>
          <a:xfrm>
            <a:off x="1465580" y="339725"/>
            <a:ext cx="10515600" cy="9836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00B050"/>
                </a:solidFill>
              </a:rPr>
              <a:t>LIGNOLYTIC ENZYME IN BIO BLEACHING</a:t>
            </a:r>
            <a:endParaRPr b="1" sz="4800">
              <a:solidFill>
                <a:srgbClr val="00B050"/>
              </a:solidFill>
            </a:endParaRPr>
          </a:p>
        </p:txBody>
      </p:sp>
      <p:sp>
        <p:nvSpPr>
          <p:cNvPr id="396" name="Google Shape;396;p38"/>
          <p:cNvSpPr txBox="1"/>
          <p:nvPr>
            <p:ph idx="1" type="body"/>
          </p:nvPr>
        </p:nvSpPr>
        <p:spPr>
          <a:xfrm>
            <a:off x="309880" y="1323340"/>
            <a:ext cx="11593830" cy="528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28600" lvl="0" marL="2286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Ligninolytic enzymes play a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key role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in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degradation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detoxification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of </a:t>
            </a:r>
            <a:r>
              <a:rPr b="1"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lignocellulosic waste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in environment.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The major ligninolytic enzymes are: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laccase,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lignin peroxidase,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manganese peroxidase,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versatile peroxidase.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b="1"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Ligninolytic fungi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and </a:t>
            </a:r>
            <a:r>
              <a:rPr b="1"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enzymes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have been applied recently in the </a:t>
            </a:r>
            <a:r>
              <a:rPr i="1"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production</a:t>
            </a:r>
            <a:r>
              <a:rPr lang="en-US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of second-generation biofuels.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97" name="Google Shape;397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98" name="Google Shape;398;p38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98" name="Google Shape;398;p38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39"/>
          <p:cNvSpPr txBox="1"/>
          <p:nvPr>
            <p:ph type="title"/>
          </p:nvPr>
        </p:nvSpPr>
        <p:spPr>
          <a:xfrm>
            <a:off x="1551305" y="200025"/>
            <a:ext cx="10515600" cy="8147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400"/>
              <a:buFont typeface="Calibri"/>
              <a:buNone/>
            </a:pPr>
            <a:r>
              <a:rPr b="1" lang="en-US">
                <a:solidFill>
                  <a:srgbClr val="00B050"/>
                </a:solidFill>
              </a:rPr>
              <a:t>LIGNOLYTIC ENZYME IN BIO BLEACHING</a:t>
            </a:r>
            <a:endParaRPr/>
          </a:p>
        </p:txBody>
      </p:sp>
      <p:sp>
        <p:nvSpPr>
          <p:cNvPr id="404" name="Google Shape;404;p39"/>
          <p:cNvSpPr txBox="1"/>
          <p:nvPr>
            <p:ph idx="1" type="body"/>
          </p:nvPr>
        </p:nvSpPr>
        <p:spPr>
          <a:xfrm>
            <a:off x="131445" y="1015365"/>
            <a:ext cx="11936095" cy="57003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Char char="✔"/>
            </a:pPr>
            <a:r>
              <a:rPr b="1" i="1" lang="en-US" sz="19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White-rot</a:t>
            </a:r>
            <a:r>
              <a:rPr lang="en-US" sz="1900">
                <a:latin typeface="Times New Roman"/>
                <a:ea typeface="Times New Roman"/>
                <a:cs typeface="Times New Roman"/>
                <a:sym typeface="Times New Roman"/>
              </a:rPr>
              <a:t> fungi are the main</a:t>
            </a:r>
            <a:r>
              <a:rPr b="1" lang="en-US" sz="19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US" sz="1900">
                <a:latin typeface="Times New Roman"/>
                <a:ea typeface="Times New Roman"/>
                <a:cs typeface="Times New Roman"/>
                <a:sym typeface="Times New Roman"/>
              </a:rPr>
              <a:t>producers</a:t>
            </a:r>
            <a:r>
              <a:rPr lang="en-US" sz="1900">
                <a:latin typeface="Times New Roman"/>
                <a:ea typeface="Times New Roman"/>
                <a:cs typeface="Times New Roman"/>
                <a:sym typeface="Times New Roman"/>
              </a:rPr>
              <a:t> of lignin-oxidizing enzymes. </a:t>
            </a:r>
            <a:endParaRPr sz="19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795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Noto Sans Symbols"/>
              <a:buNone/>
            </a:pPr>
            <a:r>
              <a:t/>
            </a:r>
            <a:endParaRPr sz="19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These fungi </a:t>
            </a:r>
            <a:r>
              <a:rPr i="1" lang="en-US" sz="20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secrete:</a:t>
            </a:r>
            <a:endParaRPr i="1" sz="200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a number of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oxidative enzymes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some </a:t>
            </a: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previously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unknown substances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into their environment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Hence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affecting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a slow but continuous degradation.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The most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important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lignin-oxidizing enzymes are: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lignin peroxidases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manganese peroxidases and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laccases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Noto Sans Symbols"/>
              <a:buChar char="✔"/>
            </a:pPr>
            <a:r>
              <a:rPr lang="en-US" sz="1900">
                <a:latin typeface="Times New Roman"/>
                <a:ea typeface="Times New Roman"/>
                <a:cs typeface="Times New Roman"/>
                <a:sym typeface="Times New Roman"/>
              </a:rPr>
              <a:t>Lignin peroxidase and manganese peroxidase appear to constitute a major </a:t>
            </a:r>
            <a:r>
              <a:rPr b="1" lang="en-US" sz="1900">
                <a:latin typeface="Times New Roman"/>
                <a:ea typeface="Times New Roman"/>
                <a:cs typeface="Times New Roman"/>
                <a:sym typeface="Times New Roman"/>
              </a:rPr>
              <a:t>component</a:t>
            </a:r>
            <a:r>
              <a:rPr lang="en-US" sz="1900">
                <a:latin typeface="Times New Roman"/>
                <a:ea typeface="Times New Roman"/>
                <a:cs typeface="Times New Roman"/>
                <a:sym typeface="Times New Roman"/>
              </a:rPr>
              <a:t> of the </a:t>
            </a:r>
            <a:r>
              <a:rPr i="1" lang="en-US" sz="19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ligninolytic system</a:t>
            </a:r>
            <a:r>
              <a:rPr lang="en-US" sz="19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9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405" name="Google Shape;405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06" name="Google Shape;406;p39"/>
          <p:cNvGraphicFramePr/>
          <p:nvPr/>
        </p:nvGraphicFramePr>
        <p:xfrm>
          <a:off x="10993120" y="6073140"/>
          <a:ext cx="1198880" cy="784860"/>
        </p:xfrm>
        <a:graphic>
          <a:graphicData uri="http://schemas.openxmlformats.org/presentationml/2006/ole">
            <mc:AlternateContent>
              <mc:Choice Requires="v">
                <p:oleObj r:id="rId5" imgH="784860" imgW="1198880" progId="Paint.Picture" spid="_x0000_s1">
                  <p:embed/>
                </p:oleObj>
              </mc:Choice>
              <mc:Fallback>
                <p:oleObj r:id="rId6" imgH="784860" imgW="1198880" progId="Paint.Picture">
                  <p:embed/>
                  <p:pic>
                    <p:nvPicPr>
                      <p:cNvPr id="406" name="Google Shape;406;p39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0993120" y="6073140"/>
                        <a:ext cx="119888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"/>
          <p:cNvSpPr txBox="1"/>
          <p:nvPr>
            <p:ph type="title"/>
          </p:nvPr>
        </p:nvSpPr>
        <p:spPr>
          <a:xfrm>
            <a:off x="2763520" y="365125"/>
            <a:ext cx="9184640" cy="650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US" sz="5335">
                <a:solidFill>
                  <a:srgbClr val="00B050"/>
                </a:solidFill>
              </a:rPr>
              <a:t>Continued...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12" name="Google Shape;112;p4"/>
          <p:cNvSpPr txBox="1"/>
          <p:nvPr>
            <p:ph idx="1" type="body"/>
          </p:nvPr>
        </p:nvSpPr>
        <p:spPr>
          <a:xfrm>
            <a:off x="198120" y="1197610"/>
            <a:ext cx="11859895" cy="544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There are 3 main types of carbohydrates: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14350" lvl="0" marL="51435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Sugars: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They are also called simple carbohydrates because they are the most basic form.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7350" lvl="0" marL="51435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14350" lvl="0" marL="51435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Starches: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They are complex carbohydrates, which are made of lots of simple sugars strung together.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Body needs to break starches down into sugars to use them for energy.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7350" lvl="0" marL="51435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3.    Fiber: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It is also a complex carbohydrate.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Body cannot break down most fibers, so eating fiber can help feel full and make less likely to overeat.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Just like starches, </a:t>
            </a: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cellulose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is another best example for carbohydrates.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13" name="Google Shape;113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4" name="Google Shape;114;p4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14" name="Google Shape;114;p4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40"/>
          <p:cNvSpPr txBox="1"/>
          <p:nvPr>
            <p:ph type="title"/>
          </p:nvPr>
        </p:nvSpPr>
        <p:spPr>
          <a:xfrm>
            <a:off x="1551305" y="71755"/>
            <a:ext cx="10515600" cy="8045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400"/>
              <a:buFont typeface="Calibri"/>
              <a:buNone/>
            </a:pPr>
            <a:r>
              <a:rPr b="1" lang="en-US">
                <a:solidFill>
                  <a:srgbClr val="00B050"/>
                </a:solidFill>
              </a:rPr>
              <a:t>Application of Enzymes in Food Processing</a:t>
            </a:r>
            <a:endParaRPr b="1">
              <a:solidFill>
                <a:srgbClr val="00B050"/>
              </a:solidFill>
            </a:endParaRPr>
          </a:p>
        </p:txBody>
      </p:sp>
      <p:sp>
        <p:nvSpPr>
          <p:cNvPr id="412" name="Google Shape;412;p40"/>
          <p:cNvSpPr txBox="1"/>
          <p:nvPr>
            <p:ph idx="1" type="body"/>
          </p:nvPr>
        </p:nvSpPr>
        <p:spPr>
          <a:xfrm>
            <a:off x="388620" y="1228725"/>
            <a:ext cx="11600815" cy="5378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•"/>
            </a:pPr>
            <a:r>
              <a:rPr i="1"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Some of the enzymes generally employed in food industry are listed below:</a:t>
            </a:r>
            <a:endParaRPr i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15900" lvl="0" marL="3429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Alpha-amylase: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It is used to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solubilize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the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carbohydrates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found in barley and other cereals </a:t>
            </a:r>
            <a:r>
              <a:rPr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used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in </a:t>
            </a: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brewing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Beta-glucanase: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Breakdown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of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glucans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in malt and other materials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Lipase: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Used to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shorten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time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for cheese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ripening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Papain: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It is widely used as a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meat tenderizer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Chymosin: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Helps in the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curdling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of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milk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by breaking down </a:t>
            </a: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kappa-caseins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in cheese making.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413" name="Google Shape;413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14" name="Google Shape;414;p40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414" name="Google Shape;414;p40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41"/>
          <p:cNvSpPr txBox="1"/>
          <p:nvPr>
            <p:ph type="title"/>
          </p:nvPr>
        </p:nvSpPr>
        <p:spPr>
          <a:xfrm>
            <a:off x="1551305" y="71755"/>
            <a:ext cx="10515600" cy="8045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400"/>
              <a:buFont typeface="Calibri"/>
              <a:buNone/>
            </a:pPr>
            <a:r>
              <a:rPr b="1" lang="en-US">
                <a:solidFill>
                  <a:srgbClr val="00B050"/>
                </a:solidFill>
              </a:rPr>
              <a:t>Application of Enzymes in Food Processing</a:t>
            </a:r>
            <a:endParaRPr b="1">
              <a:solidFill>
                <a:srgbClr val="00B050"/>
              </a:solidFill>
            </a:endParaRPr>
          </a:p>
        </p:txBody>
      </p:sp>
      <p:sp>
        <p:nvSpPr>
          <p:cNvPr id="420" name="Google Shape;420;p41"/>
          <p:cNvSpPr txBox="1"/>
          <p:nvPr>
            <p:ph idx="1" type="body"/>
          </p:nvPr>
        </p:nvSpPr>
        <p:spPr>
          <a:xfrm>
            <a:off x="299720" y="876935"/>
            <a:ext cx="11766550" cy="573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6.    Microbial proteases: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Used in the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production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of </a:t>
            </a:r>
            <a:r>
              <a:rPr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fish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meals, </a:t>
            </a:r>
            <a:r>
              <a:rPr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meat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extracts, texturized</a:t>
            </a:r>
            <a:r>
              <a:rPr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 proteins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, etc.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7.    Pectinase: </a:t>
            </a:r>
            <a:r>
              <a:rPr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Treatment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of fruit pulp to facilitate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juice extraction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. It also helps in the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clarification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filtration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of fruit juice.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8.    Lactase: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Additive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for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dairy products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for individuals lacking lactase.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9.    Glucose oxidase: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Conversion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of glucose to gluconic acid to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prevent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Maillard reaction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(reaction that gives browned food a particular flavor) in products caused by </a:t>
            </a:r>
            <a:r>
              <a:rPr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high heat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used in </a:t>
            </a:r>
            <a:r>
              <a:rPr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dehydration.</a:t>
            </a:r>
            <a:endParaRPr i="1"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i="1"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10.    Cellulase: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Conversion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of cellulose waste to fermentable feedstock for protein production.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421" name="Google Shape;421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22" name="Google Shape;422;p41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422" name="Google Shape;422;p41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42"/>
          <p:cNvSpPr txBox="1"/>
          <p:nvPr>
            <p:ph type="title"/>
          </p:nvPr>
        </p:nvSpPr>
        <p:spPr>
          <a:xfrm>
            <a:off x="1551305" y="71755"/>
            <a:ext cx="10515600" cy="8045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400"/>
              <a:buFont typeface="Calibri"/>
              <a:buNone/>
            </a:pPr>
            <a:r>
              <a:rPr b="1" lang="en-US">
                <a:solidFill>
                  <a:srgbClr val="00B050"/>
                </a:solidFill>
              </a:rPr>
              <a:t>Application of Enzymes in textile processing</a:t>
            </a:r>
            <a:endParaRPr b="1">
              <a:solidFill>
                <a:srgbClr val="00B050"/>
              </a:solidFill>
            </a:endParaRPr>
          </a:p>
        </p:txBody>
      </p:sp>
      <p:sp>
        <p:nvSpPr>
          <p:cNvPr id="428" name="Google Shape;428;p42"/>
          <p:cNvSpPr txBox="1"/>
          <p:nvPr>
            <p:ph idx="1" type="body"/>
          </p:nvPr>
        </p:nvSpPr>
        <p:spPr>
          <a:xfrm>
            <a:off x="299720" y="876935"/>
            <a:ext cx="11766550" cy="573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•"/>
            </a:pPr>
            <a:r>
              <a:rPr i="1"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Some of the applications are as follows</a:t>
            </a:r>
            <a:endParaRPr i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15900" lvl="0" marL="3429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Enzymatic desizing: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	</a:t>
            </a: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Amylases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are used to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remove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starch-based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size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for uniform wet processing in the textile industry.											                           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These enzymes are specific for starch, removing it without damaging to the support fabric.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Enzymatic Scouring: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Scouring is the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removal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of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non-cellulosic material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from the surface of </a:t>
            </a:r>
            <a:r>
              <a:rPr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cotton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Enzymatic Bleaching: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It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decolorizes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natural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pigments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and gives pure </a:t>
            </a:r>
            <a:r>
              <a:rPr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white appearance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to fibers.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Biopolishing :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It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eliminates</a:t>
            </a:r>
            <a:r>
              <a:rPr b="1"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micro fibrils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of cotton </a:t>
            </a:r>
            <a:r>
              <a:rPr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using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cellulase enzyme. 					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                          It </a:t>
            </a:r>
            <a:r>
              <a:rPr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brings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the fabric a</a:t>
            </a:r>
            <a:r>
              <a:rPr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 cleaner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surface, a cooler, lustre and softer </a:t>
            </a:r>
            <a:r>
              <a:rPr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feel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429" name="Google Shape;429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30" name="Google Shape;430;p42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430" name="Google Shape;430;p42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43"/>
          <p:cNvSpPr txBox="1"/>
          <p:nvPr>
            <p:ph idx="1" type="body"/>
          </p:nvPr>
        </p:nvSpPr>
        <p:spPr>
          <a:xfrm>
            <a:off x="838200" y="2628900"/>
            <a:ext cx="10515600" cy="35483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</a:pPr>
            <a:r>
              <a:rPr lang="en-US" sz="9600"/>
              <a:t>THANK YOU</a:t>
            </a:r>
            <a:endParaRPr sz="9600"/>
          </a:p>
        </p:txBody>
      </p:sp>
      <p:pic>
        <p:nvPicPr>
          <p:cNvPr descr="CMRIT A++ Logo-01" id="436" name="Google Shape;436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37" name="Google Shape;437;p43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437" name="Google Shape;437;p43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"/>
          <p:cNvSpPr txBox="1"/>
          <p:nvPr>
            <p:ph type="title"/>
          </p:nvPr>
        </p:nvSpPr>
        <p:spPr>
          <a:xfrm>
            <a:off x="3072765" y="365125"/>
            <a:ext cx="8787765" cy="874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US" sz="5335">
                <a:solidFill>
                  <a:srgbClr val="00B050"/>
                </a:solidFill>
              </a:rPr>
              <a:t>Cellulose...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20" name="Google Shape;120;p5"/>
          <p:cNvSpPr txBox="1"/>
          <p:nvPr>
            <p:ph idx="1" type="body"/>
          </p:nvPr>
        </p:nvSpPr>
        <p:spPr>
          <a:xfrm>
            <a:off x="200660" y="1318895"/>
            <a:ext cx="11857990" cy="48583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It’s a complex carbohydrate, or polysaccharide, consisting of </a:t>
            </a:r>
            <a:r>
              <a:rPr lang="en-US" sz="24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3,000</a:t>
            </a: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 or more </a:t>
            </a:r>
            <a:r>
              <a:rPr lang="en-US" sz="24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glucose units</a:t>
            </a: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762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It is extremely abundant, easily renewable, and biodegradable. 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762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i="1" lang="en-US" sz="2400">
                <a:latin typeface="Times New Roman"/>
                <a:ea typeface="Times New Roman"/>
                <a:cs typeface="Times New Roman"/>
                <a:sym typeface="Times New Roman"/>
              </a:rPr>
              <a:t>It’s insoluble in water</a:t>
            </a: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: Due to inter- and intramolecular hydrogen bonding between hydroxyl groups of the neighboring cellulose chains.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762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Also, it is difficult to dissolve with common organic solvents.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762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The best application of cellulose is, </a:t>
            </a:r>
            <a:r>
              <a:rPr b="1" lang="en-US" sz="24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Cellulose-based water filters</a:t>
            </a: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21" name="Google Shape;121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2" name="Google Shape;122;p5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22" name="Google Shape;122;p5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"/>
          <p:cNvSpPr txBox="1"/>
          <p:nvPr>
            <p:ph type="title"/>
          </p:nvPr>
        </p:nvSpPr>
        <p:spPr>
          <a:xfrm>
            <a:off x="1960880" y="365125"/>
            <a:ext cx="9899650" cy="650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US" sz="5335">
                <a:solidFill>
                  <a:srgbClr val="00B050"/>
                </a:solidFill>
              </a:rPr>
              <a:t>Continued...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28" name="Google Shape;128;p6"/>
          <p:cNvSpPr txBox="1"/>
          <p:nvPr>
            <p:ph idx="1" type="body"/>
          </p:nvPr>
        </p:nvSpPr>
        <p:spPr>
          <a:xfrm>
            <a:off x="386715" y="1231265"/>
            <a:ext cx="11474450" cy="49460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Char char="⮚"/>
            </a:pP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Filters based on </a:t>
            </a:r>
            <a:r>
              <a:rPr b="1" lang="en-US" sz="222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cellulose pulp fibers</a:t>
            </a:r>
            <a:r>
              <a:rPr lang="en-US" sz="222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have </a:t>
            </a:r>
            <a:r>
              <a:rPr i="1" lang="en-US" sz="2220">
                <a:latin typeface="Times New Roman"/>
                <a:ea typeface="Times New Roman"/>
                <a:cs typeface="Times New Roman"/>
                <a:sym typeface="Times New Roman"/>
              </a:rPr>
              <a:t>large pores</a:t>
            </a: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 that facilitate </a:t>
            </a:r>
            <a:r>
              <a:rPr lang="en-US" sz="222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water</a:t>
            </a: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US" sz="2220">
                <a:latin typeface="Times New Roman"/>
                <a:ea typeface="Times New Roman"/>
                <a:cs typeface="Times New Roman"/>
                <a:sym typeface="Times New Roman"/>
              </a:rPr>
              <a:t>percolation</a:t>
            </a: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 but they do not sufficiently </a:t>
            </a:r>
            <a:r>
              <a:rPr i="1" lang="en-US" sz="2220">
                <a:latin typeface="Times New Roman"/>
                <a:ea typeface="Times New Roman"/>
                <a:cs typeface="Times New Roman"/>
                <a:sym typeface="Times New Roman"/>
              </a:rPr>
              <a:t>remove bacteria</a:t>
            </a: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 through size exclusion.</a:t>
            </a:r>
            <a:endParaRPr sz="22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7629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None/>
            </a:pPr>
            <a:r>
              <a:t/>
            </a:r>
            <a:endParaRPr sz="22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Char char="⮚"/>
            </a:pP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Several groups have addressed this issue by incorporating </a:t>
            </a:r>
            <a:r>
              <a:rPr b="1" lang="en-US" sz="222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antibacterial metal nanoparticles</a:t>
            </a: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 into cellulose-based water filters; </a:t>
            </a:r>
            <a:endParaRPr sz="22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AutoNum type="arabicPeriod"/>
            </a:pP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Silver nanoparticles (AgNPs) and </a:t>
            </a:r>
            <a:endParaRPr sz="22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AutoNum type="arabicPeriod"/>
            </a:pP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Copper nanoparticles (CuNPs) </a:t>
            </a:r>
            <a:endParaRPr sz="22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7629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None/>
            </a:pPr>
            <a:r>
              <a:t/>
            </a:r>
            <a:endParaRPr sz="22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Char char="⮚"/>
            </a:pP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An </a:t>
            </a:r>
            <a:r>
              <a:rPr b="1" lang="en-US" sz="2220">
                <a:latin typeface="Times New Roman"/>
                <a:ea typeface="Times New Roman"/>
                <a:cs typeface="Times New Roman"/>
                <a:sym typeface="Times New Roman"/>
              </a:rPr>
              <a:t>alternative method </a:t>
            </a: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to physically remove bacteria from water is:</a:t>
            </a:r>
            <a:endParaRPr sz="22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7629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None/>
            </a:pPr>
            <a:r>
              <a:t/>
            </a:r>
            <a:endParaRPr sz="22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Noto Sans Symbols"/>
              <a:buNone/>
            </a:pPr>
            <a:r>
              <a:rPr lang="en-US" sz="222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US" sz="2220">
                <a:latin typeface="Times New Roman"/>
                <a:ea typeface="Times New Roman"/>
                <a:cs typeface="Times New Roman"/>
                <a:sym typeface="Times New Roman"/>
              </a:rPr>
              <a:t>use </a:t>
            </a:r>
            <a:r>
              <a:rPr i="1" lang="en-US" sz="222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positively </a:t>
            </a:r>
            <a:r>
              <a:rPr i="1" lang="en-US" sz="222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charged</a:t>
            </a:r>
            <a:r>
              <a:rPr i="1" lang="en-US" sz="222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filters</a:t>
            </a:r>
            <a:r>
              <a:rPr i="1" lang="en-US" sz="2220">
                <a:latin typeface="Times New Roman"/>
                <a:ea typeface="Times New Roman"/>
                <a:cs typeface="Times New Roman"/>
                <a:sym typeface="Times New Roman"/>
              </a:rPr>
              <a:t> that </a:t>
            </a:r>
            <a:r>
              <a:rPr i="1" lang="en-US" sz="222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adsorb</a:t>
            </a:r>
            <a:r>
              <a:rPr i="1" lang="en-US" sz="2220">
                <a:latin typeface="Times New Roman"/>
                <a:ea typeface="Times New Roman"/>
                <a:cs typeface="Times New Roman"/>
                <a:sym typeface="Times New Roman"/>
              </a:rPr>
              <a:t> negatively charged </a:t>
            </a:r>
            <a:r>
              <a:rPr i="1" lang="en-US" sz="222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bacteria</a:t>
            </a:r>
            <a:r>
              <a:rPr i="1" lang="en-US" sz="2220">
                <a:latin typeface="Times New Roman"/>
                <a:ea typeface="Times New Roman"/>
                <a:cs typeface="Times New Roman"/>
                <a:sym typeface="Times New Roman"/>
              </a:rPr>
              <a:t> onto the surfaces of filters</a:t>
            </a:r>
            <a:endParaRPr i="1" sz="222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29" name="Google Shape;129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30" name="Google Shape;130;p6"/>
          <p:cNvGraphicFramePr/>
          <p:nvPr/>
        </p:nvGraphicFramePr>
        <p:xfrm>
          <a:off x="132080" y="595122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30" name="Google Shape;130;p6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32080" y="595122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descr="Cellulose-based water purification using paper filters modified with  polyelectrolyte multilayers to remove bacteria from water through  electrostatic interactions - Environmental Science: Water Research &amp;  Technology (RSC Publishing)" id="131" name="Google Shape;131;p6"/>
          <p:cNvPicPr preferRelativeResize="0"/>
          <p:nvPr>
            <p:ph idx="1" type="body"/>
          </p:nvPr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803640" y="3065780"/>
            <a:ext cx="3057525" cy="180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"/>
          <p:cNvSpPr txBox="1"/>
          <p:nvPr>
            <p:ph type="title"/>
          </p:nvPr>
        </p:nvSpPr>
        <p:spPr>
          <a:xfrm>
            <a:off x="838200" y="36512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US" sz="5335">
                <a:solidFill>
                  <a:srgbClr val="00B050"/>
                </a:solidFill>
              </a:rPr>
              <a:t>Continued...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37" name="Google Shape;137;p7"/>
          <p:cNvSpPr txBox="1"/>
          <p:nvPr>
            <p:ph idx="1" type="body"/>
          </p:nvPr>
        </p:nvSpPr>
        <p:spPr>
          <a:xfrm>
            <a:off x="431800" y="1242695"/>
            <a:ext cx="11318240" cy="4934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This allows negatively charged particles much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 smaller than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the filter </a:t>
            </a:r>
            <a:r>
              <a:rPr i="1" lang="en-US" sz="2200">
                <a:latin typeface="Times New Roman"/>
                <a:ea typeface="Times New Roman"/>
                <a:cs typeface="Times New Roman"/>
                <a:sym typeface="Times New Roman"/>
              </a:rPr>
              <a:t>pore size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to be efficiently removed from water.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Methods used for the same are: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LBL [Layer By Layer] MODIFICATION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NITROGEN ANALYSIS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SEM [ Scanning Electron Microscope]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FLOW RATE FOR FREE FLOW FILTRATION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BACTERIAL REMOVAL EFFICIENCY OF FILTRATION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FILTRATION OF NATURAL WATER SAMPLES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FLOURESCENCE MICROSCOPY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38" name="Google Shape;13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39" name="Google Shape;139;p7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39" name="Google Shape;139;p7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8"/>
          <p:cNvSpPr txBox="1"/>
          <p:nvPr>
            <p:ph type="title"/>
          </p:nvPr>
        </p:nvSpPr>
        <p:spPr>
          <a:xfrm>
            <a:off x="7288530" y="254635"/>
            <a:ext cx="4417060" cy="666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US" sz="5335">
                <a:solidFill>
                  <a:srgbClr val="00B050"/>
                </a:solidFill>
              </a:rPr>
              <a:t>Continued...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45" name="Google Shape;145;p8"/>
          <p:cNvSpPr txBox="1"/>
          <p:nvPr>
            <p:ph idx="1" type="body"/>
          </p:nvPr>
        </p:nvSpPr>
        <p:spPr>
          <a:xfrm>
            <a:off x="486410" y="921385"/>
            <a:ext cx="11003915" cy="52558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Cellulose filter papers are versatile and diverse tools for microfiltration.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They work by trapping particulates within a random matrix of cellulose fibers.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They can be categorized as quantitative or qualitative, depending on their application.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46" name="Google Shape;146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47" name="Google Shape;147;p8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47" name="Google Shape;147;p8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descr="Cellulose-based nanomaterials for water and wastewater treatments: A review  - ScienceDirect" id="148" name="Google Shape;148;p8"/>
          <p:cNvPicPr preferRelativeResize="0"/>
          <p:nvPr>
            <p:ph idx="2" type="body"/>
          </p:nvPr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53695" y="3121025"/>
            <a:ext cx="6256655" cy="340487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8"/>
          <p:cNvSpPr txBox="1"/>
          <p:nvPr/>
        </p:nvSpPr>
        <p:spPr>
          <a:xfrm>
            <a:off x="6527800" y="3845560"/>
            <a:ext cx="5520690" cy="1877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Cellulose based nanomaterials for water treatment.</a:t>
            </a:r>
            <a:endParaRPr b="1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CNC- Cellulose Nanocrystal 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CNF- Cellulose Nanofiber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BNC- Bacterial Nanocellulose 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9"/>
          <p:cNvSpPr txBox="1"/>
          <p:nvPr>
            <p:ph type="title"/>
          </p:nvPr>
        </p:nvSpPr>
        <p:spPr>
          <a:xfrm>
            <a:off x="2169160" y="178435"/>
            <a:ext cx="9811385" cy="962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00B050"/>
                </a:solidFill>
              </a:rPr>
              <a:t>PHA and PLA in bioplastics production</a:t>
            </a:r>
            <a:endParaRPr b="1" sz="4800">
              <a:solidFill>
                <a:srgbClr val="00B050"/>
              </a:solidFill>
            </a:endParaRPr>
          </a:p>
        </p:txBody>
      </p:sp>
      <p:sp>
        <p:nvSpPr>
          <p:cNvPr id="155" name="Google Shape;155;p9"/>
          <p:cNvSpPr txBox="1"/>
          <p:nvPr>
            <p:ph idx="1" type="body"/>
          </p:nvPr>
        </p:nvSpPr>
        <p:spPr>
          <a:xfrm>
            <a:off x="287655" y="1271905"/>
            <a:ext cx="11692890" cy="5389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✔"/>
            </a:pPr>
            <a:r>
              <a:rPr b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Bioplastics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are one </a:t>
            </a: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type of plastic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which can be generated from natural resources such as </a:t>
            </a: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starches</a:t>
            </a:r>
            <a:r>
              <a:rPr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and </a:t>
            </a:r>
            <a:r>
              <a:rPr b="1"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vegetable oils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Bioplastics are basically classified as bio based and/or biodegradable.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Not all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bio-based plastics are biodegradable and similarly not all biodegradable plastics are bio based.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Bio plastics are said to be biodegradable if </a:t>
            </a:r>
            <a:r>
              <a:rPr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they are </a:t>
            </a:r>
            <a:r>
              <a:rPr b="1"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broken down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with the effect of right environmental conditions and </a:t>
            </a:r>
            <a:r>
              <a:rPr b="1"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microbes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The bioplastics are considered compostable, if, within </a:t>
            </a:r>
            <a:r>
              <a:rPr b="1" i="1" lang="en-US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180 days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, a complete microbial assimilation of the fragmented food source takes place in a compost environment.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Based upon this, we have PHA and PLA.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56" name="Google Shape;156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57" name="Google Shape;157;p9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57" name="Google Shape;157;p9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2024-04-26T13:21:00Z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3C0E08B0838E4295AFB49C6BD1591B92_11</vt:lpwstr>
  </property>
  <property fmtid="{D5CDD505-2E9C-101B-9397-08002B2CF9AE}" pid="3" name="KSOProductBuildVer">
    <vt:lpwstr>1033-12.2.0.13472</vt:lpwstr>
  </property>
</Properties>
</file>